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50" r:id="rId1"/>
    <p:sldMasterId id="2147483672" r:id="rId2"/>
  </p:sldMasterIdLst>
  <p:notesMasterIdLst>
    <p:notesMasterId r:id="rId20"/>
  </p:notesMasterIdLst>
  <p:handoutMasterIdLst>
    <p:handoutMasterId r:id="rId21"/>
  </p:handoutMasterIdLst>
  <p:sldIdLst>
    <p:sldId id="256" r:id="rId3"/>
    <p:sldId id="414" r:id="rId4"/>
    <p:sldId id="304" r:id="rId5"/>
    <p:sldId id="409" r:id="rId6"/>
    <p:sldId id="305" r:id="rId7"/>
    <p:sldId id="408" r:id="rId8"/>
    <p:sldId id="306" r:id="rId9"/>
    <p:sldId id="352" r:id="rId10"/>
    <p:sldId id="307" r:id="rId11"/>
    <p:sldId id="353" r:id="rId12"/>
    <p:sldId id="312" r:id="rId13"/>
    <p:sldId id="410" r:id="rId14"/>
    <p:sldId id="411" r:id="rId15"/>
    <p:sldId id="354" r:id="rId16"/>
    <p:sldId id="313" r:id="rId17"/>
    <p:sldId id="412" r:id="rId18"/>
    <p:sldId id="413" r:id="rId19"/>
  </p:sldIdLst>
  <p:sldSz cx="51127025" cy="41405175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182540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365081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547622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7301629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9127038" algn="l" defTabSz="3650814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10952445" algn="l" defTabSz="3650814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12777853" algn="l" defTabSz="3650814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14603260" algn="l" defTabSz="3650814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050">
          <p15:clr>
            <a:srgbClr val="A4A3A4"/>
          </p15:clr>
        </p15:guide>
        <p15:guide id="2" pos="1610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8CDB"/>
    <a:srgbClr val="2B7ABC"/>
    <a:srgbClr val="FFFFFF"/>
    <a:srgbClr val="231F20"/>
    <a:srgbClr val="393939"/>
    <a:srgbClr val="494949"/>
    <a:srgbClr val="000000"/>
    <a:srgbClr val="3D5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279" autoAdjust="0"/>
    <p:restoredTop sz="83808" autoAdjust="0"/>
  </p:normalViewPr>
  <p:slideViewPr>
    <p:cSldViewPr>
      <p:cViewPr varScale="1">
        <p:scale>
          <a:sx n="10" d="100"/>
          <a:sy n="10" d="100"/>
        </p:scale>
        <p:origin x="1098" y="162"/>
      </p:cViewPr>
      <p:guideLst>
        <p:guide orient="horz" pos="13050"/>
        <p:guide pos="16104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030575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3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3553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dirty="0"/>
          </a:p>
        </p:txBody>
      </p:sp>
      <p:sp>
        <p:nvSpPr>
          <p:cNvPr id="3553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311275" y="685800"/>
            <a:ext cx="423545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553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553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3553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E2B1DD9-002E-49DE-975C-CF5C7E18DD48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05423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4900" kern="1200">
        <a:solidFill>
          <a:schemeClr val="tx1"/>
        </a:solidFill>
        <a:latin typeface="Arial" charset="0"/>
        <a:ea typeface="+mn-ea"/>
        <a:cs typeface="+mn-cs"/>
      </a:defRPr>
    </a:lvl1pPr>
    <a:lvl2pPr marL="1825408" algn="l" rtl="0" fontAlgn="base">
      <a:spcBef>
        <a:spcPct val="30000"/>
      </a:spcBef>
      <a:spcAft>
        <a:spcPct val="0"/>
      </a:spcAft>
      <a:defRPr sz="4900" kern="1200">
        <a:solidFill>
          <a:schemeClr val="tx1"/>
        </a:solidFill>
        <a:latin typeface="Arial" charset="0"/>
        <a:ea typeface="+mn-ea"/>
        <a:cs typeface="+mn-cs"/>
      </a:defRPr>
    </a:lvl2pPr>
    <a:lvl3pPr marL="3650814" algn="l" rtl="0" fontAlgn="base">
      <a:spcBef>
        <a:spcPct val="30000"/>
      </a:spcBef>
      <a:spcAft>
        <a:spcPct val="0"/>
      </a:spcAft>
      <a:defRPr sz="4900" kern="1200">
        <a:solidFill>
          <a:schemeClr val="tx1"/>
        </a:solidFill>
        <a:latin typeface="Arial" charset="0"/>
        <a:ea typeface="+mn-ea"/>
        <a:cs typeface="+mn-cs"/>
      </a:defRPr>
    </a:lvl3pPr>
    <a:lvl4pPr marL="5476222" algn="l" rtl="0" fontAlgn="base">
      <a:spcBef>
        <a:spcPct val="30000"/>
      </a:spcBef>
      <a:spcAft>
        <a:spcPct val="0"/>
      </a:spcAft>
      <a:defRPr sz="4900" kern="1200">
        <a:solidFill>
          <a:schemeClr val="tx1"/>
        </a:solidFill>
        <a:latin typeface="Arial" charset="0"/>
        <a:ea typeface="+mn-ea"/>
        <a:cs typeface="+mn-cs"/>
      </a:defRPr>
    </a:lvl4pPr>
    <a:lvl5pPr marL="7301629" algn="l" rtl="0" fontAlgn="base">
      <a:spcBef>
        <a:spcPct val="30000"/>
      </a:spcBef>
      <a:spcAft>
        <a:spcPct val="0"/>
      </a:spcAft>
      <a:defRPr sz="4900" kern="1200">
        <a:solidFill>
          <a:schemeClr val="tx1"/>
        </a:solidFill>
        <a:latin typeface="Arial" charset="0"/>
        <a:ea typeface="+mn-ea"/>
        <a:cs typeface="+mn-cs"/>
      </a:defRPr>
    </a:lvl5pPr>
    <a:lvl6pPr marL="9127038" algn="l" defTabSz="3650814" rtl="0" eaLnBrk="1" latinLnBrk="0" hangingPunct="1">
      <a:defRPr sz="4900" kern="1200">
        <a:solidFill>
          <a:schemeClr val="tx1"/>
        </a:solidFill>
        <a:latin typeface="+mn-lt"/>
        <a:ea typeface="+mn-ea"/>
        <a:cs typeface="+mn-cs"/>
      </a:defRPr>
    </a:lvl6pPr>
    <a:lvl7pPr marL="10952445" algn="l" defTabSz="3650814" rtl="0" eaLnBrk="1" latinLnBrk="0" hangingPunct="1">
      <a:defRPr sz="4900" kern="1200">
        <a:solidFill>
          <a:schemeClr val="tx1"/>
        </a:solidFill>
        <a:latin typeface="+mn-lt"/>
        <a:ea typeface="+mn-ea"/>
        <a:cs typeface="+mn-cs"/>
      </a:defRPr>
    </a:lvl7pPr>
    <a:lvl8pPr marL="12777853" algn="l" defTabSz="3650814" rtl="0" eaLnBrk="1" latinLnBrk="0" hangingPunct="1">
      <a:defRPr sz="4900" kern="1200">
        <a:solidFill>
          <a:schemeClr val="tx1"/>
        </a:solidFill>
        <a:latin typeface="+mn-lt"/>
        <a:ea typeface="+mn-ea"/>
        <a:cs typeface="+mn-cs"/>
      </a:defRPr>
    </a:lvl8pPr>
    <a:lvl9pPr marL="14603260" algn="l" defTabSz="3650814" rtl="0" eaLnBrk="1" latinLnBrk="0" hangingPunct="1">
      <a:defRPr sz="4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EF20D84-98A3-4AD6-97F4-3951703691EE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356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11275" y="685800"/>
            <a:ext cx="4235450" cy="3429000"/>
          </a:xfrm>
          <a:ln/>
        </p:spPr>
      </p:sp>
      <p:sp>
        <p:nvSpPr>
          <p:cNvPr id="356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33862" y="12859470"/>
            <a:ext cx="43459303" cy="8882807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667727" y="23467087"/>
            <a:ext cx="35791582" cy="10578873"/>
          </a:xfrm>
        </p:spPr>
        <p:txBody>
          <a:bodyPr/>
          <a:lstStyle>
            <a:lvl1pPr marL="0" indent="0" algn="ctr">
              <a:buNone/>
              <a:defRPr/>
            </a:lvl1pPr>
            <a:lvl2pPr marL="1825408" indent="0" algn="ctr">
              <a:buNone/>
              <a:defRPr/>
            </a:lvl2pPr>
            <a:lvl3pPr marL="3650814" indent="0" algn="ctr">
              <a:buNone/>
              <a:defRPr/>
            </a:lvl3pPr>
            <a:lvl4pPr marL="5476222" indent="0" algn="ctr">
              <a:buNone/>
              <a:defRPr/>
            </a:lvl4pPr>
            <a:lvl5pPr marL="7301629" indent="0" algn="ctr">
              <a:buNone/>
              <a:defRPr/>
            </a:lvl5pPr>
            <a:lvl6pPr marL="9127038" indent="0" algn="ctr">
              <a:buNone/>
              <a:defRPr/>
            </a:lvl6pPr>
            <a:lvl7pPr marL="10952445" indent="0" algn="ctr">
              <a:buNone/>
              <a:defRPr/>
            </a:lvl7pPr>
            <a:lvl8pPr marL="12777853" indent="0" algn="ctr">
              <a:buNone/>
              <a:defRPr/>
            </a:lvl8pPr>
            <a:lvl9pPr marL="1460326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D60BB7-135F-4A60-8C62-46462FF772E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174E38-96A3-401C-A192-C6AAB67083E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39234965" y="1657754"/>
            <a:ext cx="9673401" cy="35329987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205892" y="1657754"/>
            <a:ext cx="28177109" cy="3532998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536DF1-C6E6-46ED-B482-35E348397C8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34528" y="12862445"/>
            <a:ext cx="43457971" cy="88752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ar-E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69054" y="23462932"/>
            <a:ext cx="35788918" cy="1058132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6436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2873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9310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0574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32183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58620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85057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11494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ar-E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259B0-6F51-4195-92A7-6EE4C6A065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71645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E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E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259B0-6F51-4195-92A7-6EE4C6A065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49339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38683" y="26606662"/>
            <a:ext cx="43457971" cy="8223528"/>
          </a:xfrm>
        </p:spPr>
        <p:txBody>
          <a:bodyPr anchor="t"/>
          <a:lstStyle>
            <a:lvl1pPr algn="r">
              <a:defRPr sz="23100" b="1" cap="all"/>
            </a:lvl1pPr>
          </a:lstStyle>
          <a:p>
            <a:r>
              <a:rPr lang="en-US"/>
              <a:t>Click to edit Master title style</a:t>
            </a:r>
            <a:endParaRPr lang="ar-E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38683" y="17549283"/>
            <a:ext cx="43457971" cy="9057379"/>
          </a:xfrm>
        </p:spPr>
        <p:txBody>
          <a:bodyPr anchor="b"/>
          <a:lstStyle>
            <a:lvl1pPr marL="0" indent="0">
              <a:buNone/>
              <a:defRPr sz="11600">
                <a:solidFill>
                  <a:schemeClr val="tx1">
                    <a:tint val="75000"/>
                  </a:schemeClr>
                </a:solidFill>
              </a:defRPr>
            </a:lvl1pPr>
            <a:lvl2pPr marL="2643677" indent="0">
              <a:buNone/>
              <a:defRPr sz="10400">
                <a:solidFill>
                  <a:schemeClr val="tx1">
                    <a:tint val="75000"/>
                  </a:schemeClr>
                </a:solidFill>
              </a:defRPr>
            </a:lvl2pPr>
            <a:lvl3pPr marL="5287353" indent="0">
              <a:buNone/>
              <a:defRPr sz="9200">
                <a:solidFill>
                  <a:schemeClr val="tx1">
                    <a:tint val="75000"/>
                  </a:schemeClr>
                </a:solidFill>
              </a:defRPr>
            </a:lvl3pPr>
            <a:lvl4pPr marL="7931030" indent="0">
              <a:buNone/>
              <a:defRPr sz="8100">
                <a:solidFill>
                  <a:schemeClr val="tx1">
                    <a:tint val="75000"/>
                  </a:schemeClr>
                </a:solidFill>
              </a:defRPr>
            </a:lvl4pPr>
            <a:lvl5pPr marL="10574707" indent="0">
              <a:buNone/>
              <a:defRPr sz="8100">
                <a:solidFill>
                  <a:schemeClr val="tx1">
                    <a:tint val="75000"/>
                  </a:schemeClr>
                </a:solidFill>
              </a:defRPr>
            </a:lvl5pPr>
            <a:lvl6pPr marL="13218384" indent="0">
              <a:buNone/>
              <a:defRPr sz="8100">
                <a:solidFill>
                  <a:schemeClr val="tx1">
                    <a:tint val="75000"/>
                  </a:schemeClr>
                </a:solidFill>
              </a:defRPr>
            </a:lvl6pPr>
            <a:lvl7pPr marL="15862060" indent="0">
              <a:buNone/>
              <a:defRPr sz="8100">
                <a:solidFill>
                  <a:schemeClr val="tx1">
                    <a:tint val="75000"/>
                  </a:schemeClr>
                </a:solidFill>
              </a:defRPr>
            </a:lvl7pPr>
            <a:lvl8pPr marL="18505737" indent="0">
              <a:buNone/>
              <a:defRPr sz="8100">
                <a:solidFill>
                  <a:schemeClr val="tx1">
                    <a:tint val="75000"/>
                  </a:schemeClr>
                </a:solidFill>
              </a:defRPr>
            </a:lvl8pPr>
            <a:lvl9pPr marL="21149414" indent="0">
              <a:buNone/>
              <a:defRPr sz="8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259B0-6F51-4195-92A7-6EE4C6A065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94667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E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56352" y="9661211"/>
            <a:ext cx="22581103" cy="27325502"/>
          </a:xfrm>
        </p:spPr>
        <p:txBody>
          <a:bodyPr/>
          <a:lstStyle>
            <a:lvl1pPr>
              <a:defRPr sz="16200"/>
            </a:lvl1pPr>
            <a:lvl2pPr>
              <a:defRPr sz="13900"/>
            </a:lvl2pPr>
            <a:lvl3pPr>
              <a:defRPr sz="11600"/>
            </a:lvl3pPr>
            <a:lvl4pPr>
              <a:defRPr sz="10400"/>
            </a:lvl4pPr>
            <a:lvl5pPr>
              <a:defRPr sz="10400"/>
            </a:lvl5pPr>
            <a:lvl6pPr>
              <a:defRPr sz="10400"/>
            </a:lvl6pPr>
            <a:lvl7pPr>
              <a:defRPr sz="10400"/>
            </a:lvl7pPr>
            <a:lvl8pPr>
              <a:defRPr sz="10400"/>
            </a:lvl8pPr>
            <a:lvl9pPr>
              <a:defRPr sz="10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E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989571" y="9661211"/>
            <a:ext cx="22581103" cy="27325502"/>
          </a:xfrm>
        </p:spPr>
        <p:txBody>
          <a:bodyPr/>
          <a:lstStyle>
            <a:lvl1pPr>
              <a:defRPr sz="16200"/>
            </a:lvl1pPr>
            <a:lvl2pPr>
              <a:defRPr sz="13900"/>
            </a:lvl2pPr>
            <a:lvl3pPr>
              <a:defRPr sz="11600"/>
            </a:lvl3pPr>
            <a:lvl4pPr>
              <a:defRPr sz="10400"/>
            </a:lvl4pPr>
            <a:lvl5pPr>
              <a:defRPr sz="10400"/>
            </a:lvl5pPr>
            <a:lvl6pPr>
              <a:defRPr sz="10400"/>
            </a:lvl6pPr>
            <a:lvl7pPr>
              <a:defRPr sz="10400"/>
            </a:lvl7pPr>
            <a:lvl8pPr>
              <a:defRPr sz="10400"/>
            </a:lvl8pPr>
            <a:lvl9pPr>
              <a:defRPr sz="10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EG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259B0-6F51-4195-92A7-6EE4C6A065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05352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ar-E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56351" y="9268245"/>
            <a:ext cx="22589981" cy="3862564"/>
          </a:xfrm>
        </p:spPr>
        <p:txBody>
          <a:bodyPr anchor="b"/>
          <a:lstStyle>
            <a:lvl1pPr marL="0" indent="0">
              <a:buNone/>
              <a:defRPr sz="13900" b="1"/>
            </a:lvl1pPr>
            <a:lvl2pPr marL="2643677" indent="0">
              <a:buNone/>
              <a:defRPr sz="11600" b="1"/>
            </a:lvl2pPr>
            <a:lvl3pPr marL="5287353" indent="0">
              <a:buNone/>
              <a:defRPr sz="10400" b="1"/>
            </a:lvl3pPr>
            <a:lvl4pPr marL="7931030" indent="0">
              <a:buNone/>
              <a:defRPr sz="9200" b="1"/>
            </a:lvl4pPr>
            <a:lvl5pPr marL="10574707" indent="0">
              <a:buNone/>
              <a:defRPr sz="9200" b="1"/>
            </a:lvl5pPr>
            <a:lvl6pPr marL="13218384" indent="0">
              <a:buNone/>
              <a:defRPr sz="9200" b="1"/>
            </a:lvl6pPr>
            <a:lvl7pPr marL="15862060" indent="0">
              <a:buNone/>
              <a:defRPr sz="9200" b="1"/>
            </a:lvl7pPr>
            <a:lvl8pPr marL="18505737" indent="0">
              <a:buNone/>
              <a:defRPr sz="9200" b="1"/>
            </a:lvl8pPr>
            <a:lvl9pPr marL="21149414" indent="0">
              <a:buNone/>
              <a:defRPr sz="9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56351" y="13130808"/>
            <a:ext cx="22589981" cy="23855901"/>
          </a:xfrm>
        </p:spPr>
        <p:txBody>
          <a:bodyPr/>
          <a:lstStyle>
            <a:lvl1pPr>
              <a:defRPr sz="13900"/>
            </a:lvl1pPr>
            <a:lvl2pPr>
              <a:defRPr sz="11600"/>
            </a:lvl2pPr>
            <a:lvl3pPr>
              <a:defRPr sz="10400"/>
            </a:lvl3pPr>
            <a:lvl4pPr>
              <a:defRPr sz="9200"/>
            </a:lvl4pPr>
            <a:lvl5pPr>
              <a:defRPr sz="9200"/>
            </a:lvl5pPr>
            <a:lvl6pPr>
              <a:defRPr sz="9200"/>
            </a:lvl6pPr>
            <a:lvl7pPr>
              <a:defRPr sz="9200"/>
            </a:lvl7pPr>
            <a:lvl8pPr>
              <a:defRPr sz="9200"/>
            </a:lvl8pPr>
            <a:lvl9pPr>
              <a:defRPr sz="9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E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5971822" y="9268245"/>
            <a:ext cx="22598855" cy="3862564"/>
          </a:xfrm>
        </p:spPr>
        <p:txBody>
          <a:bodyPr anchor="b"/>
          <a:lstStyle>
            <a:lvl1pPr marL="0" indent="0">
              <a:buNone/>
              <a:defRPr sz="13900" b="1"/>
            </a:lvl1pPr>
            <a:lvl2pPr marL="2643677" indent="0">
              <a:buNone/>
              <a:defRPr sz="11600" b="1"/>
            </a:lvl2pPr>
            <a:lvl3pPr marL="5287353" indent="0">
              <a:buNone/>
              <a:defRPr sz="10400" b="1"/>
            </a:lvl3pPr>
            <a:lvl4pPr marL="7931030" indent="0">
              <a:buNone/>
              <a:defRPr sz="9200" b="1"/>
            </a:lvl4pPr>
            <a:lvl5pPr marL="10574707" indent="0">
              <a:buNone/>
              <a:defRPr sz="9200" b="1"/>
            </a:lvl5pPr>
            <a:lvl6pPr marL="13218384" indent="0">
              <a:buNone/>
              <a:defRPr sz="9200" b="1"/>
            </a:lvl6pPr>
            <a:lvl7pPr marL="15862060" indent="0">
              <a:buNone/>
              <a:defRPr sz="9200" b="1"/>
            </a:lvl7pPr>
            <a:lvl8pPr marL="18505737" indent="0">
              <a:buNone/>
              <a:defRPr sz="9200" b="1"/>
            </a:lvl8pPr>
            <a:lvl9pPr marL="21149414" indent="0">
              <a:buNone/>
              <a:defRPr sz="9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5971822" y="13130808"/>
            <a:ext cx="22598855" cy="23855901"/>
          </a:xfrm>
        </p:spPr>
        <p:txBody>
          <a:bodyPr/>
          <a:lstStyle>
            <a:lvl1pPr>
              <a:defRPr sz="13900"/>
            </a:lvl1pPr>
            <a:lvl2pPr>
              <a:defRPr sz="11600"/>
            </a:lvl2pPr>
            <a:lvl3pPr>
              <a:defRPr sz="10400"/>
            </a:lvl3pPr>
            <a:lvl4pPr>
              <a:defRPr sz="9200"/>
            </a:lvl4pPr>
            <a:lvl5pPr>
              <a:defRPr sz="9200"/>
            </a:lvl5pPr>
            <a:lvl6pPr>
              <a:defRPr sz="9200"/>
            </a:lvl6pPr>
            <a:lvl7pPr>
              <a:defRPr sz="9200"/>
            </a:lvl7pPr>
            <a:lvl8pPr>
              <a:defRPr sz="9200"/>
            </a:lvl8pPr>
            <a:lvl9pPr>
              <a:defRPr sz="9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EG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259B0-6F51-4195-92A7-6EE4C6A065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99551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EG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259B0-6F51-4195-92A7-6EE4C6A065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1372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259B0-6F51-4195-92A7-6EE4C6A065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37478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6355" y="1648540"/>
            <a:ext cx="16820439" cy="7015877"/>
          </a:xfrm>
        </p:spPr>
        <p:txBody>
          <a:bodyPr anchor="b"/>
          <a:lstStyle>
            <a:lvl1pPr algn="r">
              <a:defRPr sz="11600" b="1"/>
            </a:lvl1pPr>
          </a:lstStyle>
          <a:p>
            <a:r>
              <a:rPr lang="en-US"/>
              <a:t>Click to edit Master title style</a:t>
            </a:r>
            <a:endParaRPr lang="ar-E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989247" y="1648543"/>
            <a:ext cx="28581427" cy="35338169"/>
          </a:xfrm>
        </p:spPr>
        <p:txBody>
          <a:bodyPr/>
          <a:lstStyle>
            <a:lvl1pPr>
              <a:defRPr sz="18500"/>
            </a:lvl1pPr>
            <a:lvl2pPr>
              <a:defRPr sz="16200"/>
            </a:lvl2pPr>
            <a:lvl3pPr>
              <a:defRPr sz="13900"/>
            </a:lvl3pPr>
            <a:lvl4pPr>
              <a:defRPr sz="11600"/>
            </a:lvl4pPr>
            <a:lvl5pPr>
              <a:defRPr sz="11600"/>
            </a:lvl5pPr>
            <a:lvl6pPr>
              <a:defRPr sz="11600"/>
            </a:lvl6pPr>
            <a:lvl7pPr>
              <a:defRPr sz="11600"/>
            </a:lvl7pPr>
            <a:lvl8pPr>
              <a:defRPr sz="11600"/>
            </a:lvl8pPr>
            <a:lvl9pPr>
              <a:defRPr sz="1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E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56355" y="8664420"/>
            <a:ext cx="16820439" cy="28322293"/>
          </a:xfrm>
        </p:spPr>
        <p:txBody>
          <a:bodyPr/>
          <a:lstStyle>
            <a:lvl1pPr marL="0" indent="0">
              <a:buNone/>
              <a:defRPr sz="8100"/>
            </a:lvl1pPr>
            <a:lvl2pPr marL="2643677" indent="0">
              <a:buNone/>
              <a:defRPr sz="7000"/>
            </a:lvl2pPr>
            <a:lvl3pPr marL="5287353" indent="0">
              <a:buNone/>
              <a:defRPr sz="5800"/>
            </a:lvl3pPr>
            <a:lvl4pPr marL="7931030" indent="0">
              <a:buNone/>
              <a:defRPr sz="5200"/>
            </a:lvl4pPr>
            <a:lvl5pPr marL="10574707" indent="0">
              <a:buNone/>
              <a:defRPr sz="5200"/>
            </a:lvl5pPr>
            <a:lvl6pPr marL="13218384" indent="0">
              <a:buNone/>
              <a:defRPr sz="5200"/>
            </a:lvl6pPr>
            <a:lvl7pPr marL="15862060" indent="0">
              <a:buNone/>
              <a:defRPr sz="5200"/>
            </a:lvl7pPr>
            <a:lvl8pPr marL="18505737" indent="0">
              <a:buNone/>
              <a:defRPr sz="5200"/>
            </a:lvl8pPr>
            <a:lvl9pPr marL="21149414" indent="0">
              <a:buNone/>
              <a:defRPr sz="5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259B0-6F51-4195-92A7-6EE4C6A065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30149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B3BCB0-7F0B-4E73-9EBB-8BECFF26B47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21255" y="28983623"/>
            <a:ext cx="30676215" cy="3421681"/>
          </a:xfrm>
        </p:spPr>
        <p:txBody>
          <a:bodyPr anchor="b"/>
          <a:lstStyle>
            <a:lvl1pPr algn="r">
              <a:defRPr sz="11600" b="1"/>
            </a:lvl1pPr>
          </a:lstStyle>
          <a:p>
            <a:r>
              <a:rPr lang="en-US"/>
              <a:t>Click to edit Master title style</a:t>
            </a:r>
            <a:endParaRPr lang="ar-E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21255" y="3699629"/>
            <a:ext cx="30676215" cy="24843105"/>
          </a:xfrm>
        </p:spPr>
        <p:txBody>
          <a:bodyPr/>
          <a:lstStyle>
            <a:lvl1pPr marL="0" indent="0">
              <a:buNone/>
              <a:defRPr sz="18500"/>
            </a:lvl1pPr>
            <a:lvl2pPr marL="2643677" indent="0">
              <a:buNone/>
              <a:defRPr sz="16200"/>
            </a:lvl2pPr>
            <a:lvl3pPr marL="5287353" indent="0">
              <a:buNone/>
              <a:defRPr sz="13900"/>
            </a:lvl3pPr>
            <a:lvl4pPr marL="7931030" indent="0">
              <a:buNone/>
              <a:defRPr sz="11600"/>
            </a:lvl4pPr>
            <a:lvl5pPr marL="10574707" indent="0">
              <a:buNone/>
              <a:defRPr sz="11600"/>
            </a:lvl5pPr>
            <a:lvl6pPr marL="13218384" indent="0">
              <a:buNone/>
              <a:defRPr sz="11600"/>
            </a:lvl6pPr>
            <a:lvl7pPr marL="15862060" indent="0">
              <a:buNone/>
              <a:defRPr sz="11600"/>
            </a:lvl7pPr>
            <a:lvl8pPr marL="18505737" indent="0">
              <a:buNone/>
              <a:defRPr sz="11600"/>
            </a:lvl8pPr>
            <a:lvl9pPr marL="21149414" indent="0">
              <a:buNone/>
              <a:defRPr sz="11600"/>
            </a:lvl9pPr>
          </a:lstStyle>
          <a:p>
            <a:endParaRPr lang="ar-E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21255" y="32405303"/>
            <a:ext cx="30676215" cy="4859355"/>
          </a:xfrm>
        </p:spPr>
        <p:txBody>
          <a:bodyPr/>
          <a:lstStyle>
            <a:lvl1pPr marL="0" indent="0">
              <a:buNone/>
              <a:defRPr sz="8100"/>
            </a:lvl1pPr>
            <a:lvl2pPr marL="2643677" indent="0">
              <a:buNone/>
              <a:defRPr sz="7000"/>
            </a:lvl2pPr>
            <a:lvl3pPr marL="5287353" indent="0">
              <a:buNone/>
              <a:defRPr sz="5800"/>
            </a:lvl3pPr>
            <a:lvl4pPr marL="7931030" indent="0">
              <a:buNone/>
              <a:defRPr sz="5200"/>
            </a:lvl4pPr>
            <a:lvl5pPr marL="10574707" indent="0">
              <a:buNone/>
              <a:defRPr sz="5200"/>
            </a:lvl5pPr>
            <a:lvl6pPr marL="13218384" indent="0">
              <a:buNone/>
              <a:defRPr sz="5200"/>
            </a:lvl6pPr>
            <a:lvl7pPr marL="15862060" indent="0">
              <a:buNone/>
              <a:defRPr sz="5200"/>
            </a:lvl7pPr>
            <a:lvl8pPr marL="18505737" indent="0">
              <a:buNone/>
              <a:defRPr sz="5200"/>
            </a:lvl8pPr>
            <a:lvl9pPr marL="21149414" indent="0">
              <a:buNone/>
              <a:defRPr sz="5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259B0-6F51-4195-92A7-6EE4C6A065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879316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E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E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259B0-6F51-4195-92A7-6EE4C6A065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88515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067093" y="1658130"/>
            <a:ext cx="11503581" cy="3532858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ar-E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56351" y="1658130"/>
            <a:ext cx="33658625" cy="3532858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E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259B0-6F51-4195-92A7-6EE4C6A065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32740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37990" y="26610089"/>
            <a:ext cx="43459298" cy="8221626"/>
          </a:xfrm>
        </p:spPr>
        <p:txBody>
          <a:bodyPr anchor="t"/>
          <a:lstStyle>
            <a:lvl1pPr algn="l">
              <a:defRPr sz="16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037990" y="17545224"/>
            <a:ext cx="43459298" cy="9064867"/>
          </a:xfrm>
        </p:spPr>
        <p:txBody>
          <a:bodyPr anchor="b"/>
          <a:lstStyle>
            <a:lvl1pPr marL="0" indent="0">
              <a:buNone/>
              <a:defRPr sz="7800"/>
            </a:lvl1pPr>
            <a:lvl2pPr marL="1825408" indent="0">
              <a:buNone/>
              <a:defRPr sz="7100"/>
            </a:lvl2pPr>
            <a:lvl3pPr marL="3650814" indent="0">
              <a:buNone/>
              <a:defRPr sz="6400"/>
            </a:lvl3pPr>
            <a:lvl4pPr marL="5476222" indent="0">
              <a:buNone/>
              <a:defRPr sz="5700"/>
            </a:lvl4pPr>
            <a:lvl5pPr marL="7301629" indent="0">
              <a:buNone/>
              <a:defRPr sz="5700"/>
            </a:lvl5pPr>
            <a:lvl6pPr marL="9127038" indent="0">
              <a:buNone/>
              <a:defRPr sz="5700"/>
            </a:lvl6pPr>
            <a:lvl7pPr marL="10952445" indent="0">
              <a:buNone/>
              <a:defRPr sz="5700"/>
            </a:lvl7pPr>
            <a:lvl8pPr marL="12777853" indent="0">
              <a:buNone/>
              <a:defRPr sz="5700"/>
            </a:lvl8pPr>
            <a:lvl9pPr marL="14603260" indent="0">
              <a:buNone/>
              <a:defRPr sz="57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646B81-A69C-4570-A207-3CE14A271E5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205885" y="9658969"/>
            <a:ext cx="18920813" cy="27328759"/>
          </a:xfrm>
        </p:spPr>
        <p:txBody>
          <a:bodyPr/>
          <a:lstStyle>
            <a:lvl1pPr>
              <a:defRPr sz="11400"/>
            </a:lvl1pPr>
            <a:lvl2pPr>
              <a:defRPr sz="9600"/>
            </a:lvl2pPr>
            <a:lvl3pPr>
              <a:defRPr sz="7800"/>
            </a:lvl3pPr>
            <a:lvl4pPr>
              <a:defRPr sz="7100"/>
            </a:lvl4pPr>
            <a:lvl5pPr>
              <a:defRPr sz="7100"/>
            </a:lvl5pPr>
            <a:lvl6pPr>
              <a:defRPr sz="7100"/>
            </a:lvl6pPr>
            <a:lvl7pPr>
              <a:defRPr sz="7100"/>
            </a:lvl7pPr>
            <a:lvl8pPr>
              <a:defRPr sz="7100"/>
            </a:lvl8pPr>
            <a:lvl9pPr>
              <a:defRPr sz="71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9978669" y="9658969"/>
            <a:ext cx="18929691" cy="27328759"/>
          </a:xfrm>
        </p:spPr>
        <p:txBody>
          <a:bodyPr/>
          <a:lstStyle>
            <a:lvl1pPr>
              <a:defRPr sz="11400"/>
            </a:lvl1pPr>
            <a:lvl2pPr>
              <a:defRPr sz="9600"/>
            </a:lvl2pPr>
            <a:lvl3pPr>
              <a:defRPr sz="7800"/>
            </a:lvl3pPr>
            <a:lvl4pPr>
              <a:defRPr sz="7100"/>
            </a:lvl4pPr>
            <a:lvl5pPr>
              <a:defRPr sz="7100"/>
            </a:lvl5pPr>
            <a:lvl6pPr>
              <a:defRPr sz="7100"/>
            </a:lvl6pPr>
            <a:lvl7pPr>
              <a:defRPr sz="7100"/>
            </a:lvl7pPr>
            <a:lvl8pPr>
              <a:defRPr sz="7100"/>
            </a:lvl8pPr>
            <a:lvl9pPr>
              <a:defRPr sz="71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769CB6-14B8-49C0-AFF1-7EC19A16083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5918" y="1657746"/>
            <a:ext cx="46015212" cy="6899264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55922" y="9266105"/>
            <a:ext cx="22586061" cy="3861669"/>
          </a:xfrm>
        </p:spPr>
        <p:txBody>
          <a:bodyPr anchor="b"/>
          <a:lstStyle>
            <a:lvl1pPr marL="0" indent="0">
              <a:buNone/>
              <a:defRPr sz="9600" b="1"/>
            </a:lvl1pPr>
            <a:lvl2pPr marL="1825408" indent="0">
              <a:buNone/>
              <a:defRPr sz="7800" b="1"/>
            </a:lvl2pPr>
            <a:lvl3pPr marL="3650814" indent="0">
              <a:buNone/>
              <a:defRPr sz="7100" b="1"/>
            </a:lvl3pPr>
            <a:lvl4pPr marL="5476222" indent="0">
              <a:buNone/>
              <a:defRPr sz="6400" b="1"/>
            </a:lvl4pPr>
            <a:lvl5pPr marL="7301629" indent="0">
              <a:buNone/>
              <a:defRPr sz="6400" b="1"/>
            </a:lvl5pPr>
            <a:lvl6pPr marL="9127038" indent="0">
              <a:buNone/>
              <a:defRPr sz="6400" b="1"/>
            </a:lvl6pPr>
            <a:lvl7pPr marL="10952445" indent="0">
              <a:buNone/>
              <a:defRPr sz="6400" b="1"/>
            </a:lvl7pPr>
            <a:lvl8pPr marL="12777853" indent="0">
              <a:buNone/>
              <a:defRPr sz="6400" b="1"/>
            </a:lvl8pPr>
            <a:lvl9pPr marL="14603260" indent="0">
              <a:buNone/>
              <a:defRPr sz="64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555922" y="13127783"/>
            <a:ext cx="22586061" cy="23859957"/>
          </a:xfrm>
        </p:spPr>
        <p:txBody>
          <a:bodyPr/>
          <a:lstStyle>
            <a:lvl1pPr>
              <a:defRPr sz="9600"/>
            </a:lvl1pPr>
            <a:lvl2pPr>
              <a:defRPr sz="7800"/>
            </a:lvl2pPr>
            <a:lvl3pPr>
              <a:defRPr sz="7100"/>
            </a:lvl3pPr>
            <a:lvl4pPr>
              <a:defRPr sz="6400"/>
            </a:lvl4pPr>
            <a:lvl5pPr>
              <a:defRPr sz="6400"/>
            </a:lvl5pPr>
            <a:lvl6pPr>
              <a:defRPr sz="6400"/>
            </a:lvl6pPr>
            <a:lvl7pPr>
              <a:defRPr sz="6400"/>
            </a:lvl7pPr>
            <a:lvl8pPr>
              <a:defRPr sz="6400"/>
            </a:lvl8pPr>
            <a:lvl9pPr>
              <a:defRPr sz="6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25976196" y="9266105"/>
            <a:ext cx="22594932" cy="3861669"/>
          </a:xfrm>
        </p:spPr>
        <p:txBody>
          <a:bodyPr anchor="b"/>
          <a:lstStyle>
            <a:lvl1pPr marL="0" indent="0">
              <a:buNone/>
              <a:defRPr sz="9600" b="1"/>
            </a:lvl1pPr>
            <a:lvl2pPr marL="1825408" indent="0">
              <a:buNone/>
              <a:defRPr sz="7800" b="1"/>
            </a:lvl2pPr>
            <a:lvl3pPr marL="3650814" indent="0">
              <a:buNone/>
              <a:defRPr sz="7100" b="1"/>
            </a:lvl3pPr>
            <a:lvl4pPr marL="5476222" indent="0">
              <a:buNone/>
              <a:defRPr sz="6400" b="1"/>
            </a:lvl4pPr>
            <a:lvl5pPr marL="7301629" indent="0">
              <a:buNone/>
              <a:defRPr sz="6400" b="1"/>
            </a:lvl5pPr>
            <a:lvl6pPr marL="9127038" indent="0">
              <a:buNone/>
              <a:defRPr sz="6400" b="1"/>
            </a:lvl6pPr>
            <a:lvl7pPr marL="10952445" indent="0">
              <a:buNone/>
              <a:defRPr sz="6400" b="1"/>
            </a:lvl7pPr>
            <a:lvl8pPr marL="12777853" indent="0">
              <a:buNone/>
              <a:defRPr sz="6400" b="1"/>
            </a:lvl8pPr>
            <a:lvl9pPr marL="14603260" indent="0">
              <a:buNone/>
              <a:defRPr sz="64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5976196" y="13127783"/>
            <a:ext cx="22594932" cy="23859957"/>
          </a:xfrm>
        </p:spPr>
        <p:txBody>
          <a:bodyPr/>
          <a:lstStyle>
            <a:lvl1pPr>
              <a:defRPr sz="9600"/>
            </a:lvl1pPr>
            <a:lvl2pPr>
              <a:defRPr sz="7800"/>
            </a:lvl2pPr>
            <a:lvl3pPr>
              <a:defRPr sz="7100"/>
            </a:lvl3pPr>
            <a:lvl4pPr>
              <a:defRPr sz="6400"/>
            </a:lvl4pPr>
            <a:lvl5pPr>
              <a:defRPr sz="6400"/>
            </a:lvl5pPr>
            <a:lvl6pPr>
              <a:defRPr sz="6400"/>
            </a:lvl6pPr>
            <a:lvl7pPr>
              <a:defRPr sz="6400"/>
            </a:lvl7pPr>
            <a:lvl8pPr>
              <a:defRPr sz="6400"/>
            </a:lvl8pPr>
            <a:lvl9pPr>
              <a:defRPr sz="6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8167B0-45CF-4B66-B7CF-3E8BCB23359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A6FF1E-2B11-4A4A-B836-C47A0060421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EF4E50-37BD-4D8E-8BE7-50255A3E205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5925" y="1648163"/>
            <a:ext cx="16817519" cy="7014256"/>
          </a:xfrm>
        </p:spPr>
        <p:txBody>
          <a:bodyPr anchor="b"/>
          <a:lstStyle>
            <a:lvl1pPr algn="l">
              <a:defRPr sz="78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985781" y="1648160"/>
            <a:ext cx="28585339" cy="35339569"/>
          </a:xfrm>
        </p:spPr>
        <p:txBody>
          <a:bodyPr/>
          <a:lstStyle>
            <a:lvl1pPr>
              <a:defRPr sz="12700"/>
            </a:lvl1pPr>
            <a:lvl2pPr>
              <a:defRPr sz="11400"/>
            </a:lvl2pPr>
            <a:lvl3pPr>
              <a:defRPr sz="9600"/>
            </a:lvl3pPr>
            <a:lvl4pPr>
              <a:defRPr sz="7800"/>
            </a:lvl4pPr>
            <a:lvl5pPr>
              <a:defRPr sz="7800"/>
            </a:lvl5pPr>
            <a:lvl6pPr>
              <a:defRPr sz="7800"/>
            </a:lvl6pPr>
            <a:lvl7pPr>
              <a:defRPr sz="7800"/>
            </a:lvl7pPr>
            <a:lvl8pPr>
              <a:defRPr sz="7800"/>
            </a:lvl8pPr>
            <a:lvl9pPr>
              <a:defRPr sz="7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55925" y="8662425"/>
            <a:ext cx="16817519" cy="28325315"/>
          </a:xfrm>
        </p:spPr>
        <p:txBody>
          <a:bodyPr/>
          <a:lstStyle>
            <a:lvl1pPr marL="0" indent="0">
              <a:buNone/>
              <a:defRPr sz="5700"/>
            </a:lvl1pPr>
            <a:lvl2pPr marL="1825408" indent="0">
              <a:buNone/>
              <a:defRPr sz="4900"/>
            </a:lvl2pPr>
            <a:lvl3pPr marL="3650814" indent="0">
              <a:buNone/>
              <a:defRPr sz="4000"/>
            </a:lvl3pPr>
            <a:lvl4pPr marL="5476222" indent="0">
              <a:buNone/>
              <a:defRPr sz="3600"/>
            </a:lvl4pPr>
            <a:lvl5pPr marL="7301629" indent="0">
              <a:buNone/>
              <a:defRPr sz="3600"/>
            </a:lvl5pPr>
            <a:lvl6pPr marL="9127038" indent="0">
              <a:buNone/>
              <a:defRPr sz="3600"/>
            </a:lvl6pPr>
            <a:lvl7pPr marL="10952445" indent="0">
              <a:buNone/>
              <a:defRPr sz="3600"/>
            </a:lvl7pPr>
            <a:lvl8pPr marL="12777853" indent="0">
              <a:buNone/>
              <a:defRPr sz="3600"/>
            </a:lvl8pPr>
            <a:lvl9pPr marL="14603260" indent="0">
              <a:buNone/>
              <a:defRPr sz="36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5783E2-085E-418B-910A-B5E88016C82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19517" y="28986501"/>
            <a:ext cx="30679762" cy="3420882"/>
          </a:xfrm>
        </p:spPr>
        <p:txBody>
          <a:bodyPr anchor="b"/>
          <a:lstStyle>
            <a:lvl1pPr algn="l">
              <a:defRPr sz="78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019517" y="3698781"/>
            <a:ext cx="30679762" cy="24846944"/>
          </a:xfrm>
        </p:spPr>
        <p:txBody>
          <a:bodyPr/>
          <a:lstStyle>
            <a:lvl1pPr marL="0" indent="0">
              <a:buNone/>
              <a:defRPr sz="12700"/>
            </a:lvl1pPr>
            <a:lvl2pPr marL="1825408" indent="0">
              <a:buNone/>
              <a:defRPr sz="11400"/>
            </a:lvl2pPr>
            <a:lvl3pPr marL="3650814" indent="0">
              <a:buNone/>
              <a:defRPr sz="9600"/>
            </a:lvl3pPr>
            <a:lvl4pPr marL="5476222" indent="0">
              <a:buNone/>
              <a:defRPr sz="7800"/>
            </a:lvl4pPr>
            <a:lvl5pPr marL="7301629" indent="0">
              <a:buNone/>
              <a:defRPr sz="7800"/>
            </a:lvl5pPr>
            <a:lvl6pPr marL="9127038" indent="0">
              <a:buNone/>
              <a:defRPr sz="7800"/>
            </a:lvl6pPr>
            <a:lvl7pPr marL="10952445" indent="0">
              <a:buNone/>
              <a:defRPr sz="7800"/>
            </a:lvl7pPr>
            <a:lvl8pPr marL="12777853" indent="0">
              <a:buNone/>
              <a:defRPr sz="7800"/>
            </a:lvl8pPr>
            <a:lvl9pPr marL="14603260" indent="0">
              <a:buNone/>
              <a:defRPr sz="78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019517" y="32407387"/>
            <a:ext cx="30679762" cy="4858236"/>
          </a:xfrm>
        </p:spPr>
        <p:txBody>
          <a:bodyPr/>
          <a:lstStyle>
            <a:lvl1pPr marL="0" indent="0">
              <a:buNone/>
              <a:defRPr sz="5700"/>
            </a:lvl1pPr>
            <a:lvl2pPr marL="1825408" indent="0">
              <a:buNone/>
              <a:defRPr sz="4900"/>
            </a:lvl2pPr>
            <a:lvl3pPr marL="3650814" indent="0">
              <a:buNone/>
              <a:defRPr sz="4000"/>
            </a:lvl3pPr>
            <a:lvl4pPr marL="5476222" indent="0">
              <a:buNone/>
              <a:defRPr sz="3600"/>
            </a:lvl4pPr>
            <a:lvl5pPr marL="7301629" indent="0">
              <a:buNone/>
              <a:defRPr sz="3600"/>
            </a:lvl5pPr>
            <a:lvl6pPr marL="9127038" indent="0">
              <a:buNone/>
              <a:defRPr sz="3600"/>
            </a:lvl6pPr>
            <a:lvl7pPr marL="10952445" indent="0">
              <a:buNone/>
              <a:defRPr sz="3600"/>
            </a:lvl7pPr>
            <a:lvl8pPr marL="12777853" indent="0">
              <a:buNone/>
              <a:defRPr sz="3600"/>
            </a:lvl8pPr>
            <a:lvl9pPr marL="14603260" indent="0">
              <a:buNone/>
              <a:defRPr sz="36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DCA5D7-4036-48B6-A1F6-D87F765C41A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 r="-6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4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259144" y="1657746"/>
            <a:ext cx="38311990" cy="6899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65094" tIns="182549" rIns="365094" bIns="18254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Click to edit Master title style</a:t>
            </a:r>
          </a:p>
        </p:txBody>
      </p:sp>
      <p:sp>
        <p:nvSpPr>
          <p:cNvPr id="3594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205885" y="9658969"/>
            <a:ext cx="38702476" cy="27328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65094" tIns="182549" rIns="365094" bIns="18254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Click to edit Master text styles</a:t>
            </a:r>
          </a:p>
          <a:p>
            <a:pPr lvl="1"/>
            <a:r>
              <a:rPr lang="ru-RU"/>
              <a:t>Second level</a:t>
            </a:r>
          </a:p>
          <a:p>
            <a:pPr lvl="2"/>
            <a:r>
              <a:rPr lang="ru-RU"/>
              <a:t>Third level</a:t>
            </a:r>
          </a:p>
          <a:p>
            <a:pPr lvl="3"/>
            <a:r>
              <a:rPr lang="ru-RU"/>
              <a:t>Fourth level</a:t>
            </a:r>
          </a:p>
          <a:p>
            <a:pPr lvl="4"/>
            <a:r>
              <a:rPr lang="ru-RU"/>
              <a:t>Fifth level</a:t>
            </a:r>
          </a:p>
        </p:txBody>
      </p:sp>
      <p:sp>
        <p:nvSpPr>
          <p:cNvPr id="3594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555914" y="37696829"/>
            <a:ext cx="11927567" cy="2884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65094" tIns="182549" rIns="365094" bIns="182549" numCol="1" anchor="t" anchorCtr="0" compatLnSpc="1">
            <a:prstTxWarp prst="textNoShape">
              <a:avLst/>
            </a:prstTxWarp>
          </a:bodyPr>
          <a:lstStyle>
            <a:lvl1pPr>
              <a:defRPr sz="5700"/>
            </a:lvl1pPr>
          </a:lstStyle>
          <a:p>
            <a:endParaRPr lang="ru-RU"/>
          </a:p>
        </p:txBody>
      </p:sp>
      <p:sp>
        <p:nvSpPr>
          <p:cNvPr id="3594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7465369" y="37696829"/>
            <a:ext cx="16196292" cy="2884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65094" tIns="182549" rIns="365094" bIns="182549" numCol="1" anchor="t" anchorCtr="0" compatLnSpc="1">
            <a:prstTxWarp prst="textNoShape">
              <a:avLst/>
            </a:prstTxWarp>
          </a:bodyPr>
          <a:lstStyle>
            <a:lvl1pPr algn="ctr">
              <a:defRPr sz="5700"/>
            </a:lvl1pPr>
          </a:lstStyle>
          <a:p>
            <a:endParaRPr lang="ru-RU"/>
          </a:p>
        </p:txBody>
      </p:sp>
      <p:sp>
        <p:nvSpPr>
          <p:cNvPr id="3594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6643559" y="37696829"/>
            <a:ext cx="11927567" cy="2884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65094" tIns="182549" rIns="365094" bIns="182549" numCol="1" anchor="t" anchorCtr="0" compatLnSpc="1">
            <a:prstTxWarp prst="textNoShape">
              <a:avLst/>
            </a:prstTxWarp>
          </a:bodyPr>
          <a:lstStyle>
            <a:lvl1pPr algn="r">
              <a:defRPr sz="5700"/>
            </a:lvl1pPr>
          </a:lstStyle>
          <a:p>
            <a:fld id="{094259B0-6F51-4195-92A7-6EE4C6A06593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175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17500">
          <a:solidFill>
            <a:schemeClr val="tx2"/>
          </a:solidFill>
          <a:latin typeface="HelveticaNeueLT Pro 33 ThEx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17500">
          <a:solidFill>
            <a:schemeClr val="tx2"/>
          </a:solidFill>
          <a:latin typeface="HelveticaNeueLT Pro 33 ThEx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17500">
          <a:solidFill>
            <a:schemeClr val="tx2"/>
          </a:solidFill>
          <a:latin typeface="HelveticaNeueLT Pro 33 ThEx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17500">
          <a:solidFill>
            <a:schemeClr val="tx2"/>
          </a:solidFill>
          <a:latin typeface="HelveticaNeueLT Pro 33 ThEx" pitchFamily="34" charset="0"/>
        </a:defRPr>
      </a:lvl5pPr>
      <a:lvl6pPr marL="1825408" algn="l" rtl="0" fontAlgn="base">
        <a:spcBef>
          <a:spcPct val="0"/>
        </a:spcBef>
        <a:spcAft>
          <a:spcPct val="0"/>
        </a:spcAft>
        <a:defRPr sz="17500">
          <a:solidFill>
            <a:schemeClr val="tx2"/>
          </a:solidFill>
          <a:latin typeface="HelveticaNeueLT Pro 33 ThEx" pitchFamily="34" charset="0"/>
        </a:defRPr>
      </a:lvl6pPr>
      <a:lvl7pPr marL="3650814" algn="l" rtl="0" fontAlgn="base">
        <a:spcBef>
          <a:spcPct val="0"/>
        </a:spcBef>
        <a:spcAft>
          <a:spcPct val="0"/>
        </a:spcAft>
        <a:defRPr sz="17500">
          <a:solidFill>
            <a:schemeClr val="tx2"/>
          </a:solidFill>
          <a:latin typeface="HelveticaNeueLT Pro 33 ThEx" pitchFamily="34" charset="0"/>
        </a:defRPr>
      </a:lvl7pPr>
      <a:lvl8pPr marL="5476222" algn="l" rtl="0" fontAlgn="base">
        <a:spcBef>
          <a:spcPct val="0"/>
        </a:spcBef>
        <a:spcAft>
          <a:spcPct val="0"/>
        </a:spcAft>
        <a:defRPr sz="17500">
          <a:solidFill>
            <a:schemeClr val="tx2"/>
          </a:solidFill>
          <a:latin typeface="HelveticaNeueLT Pro 33 ThEx" pitchFamily="34" charset="0"/>
        </a:defRPr>
      </a:lvl8pPr>
      <a:lvl9pPr marL="7301629" algn="l" rtl="0" fontAlgn="base">
        <a:spcBef>
          <a:spcPct val="0"/>
        </a:spcBef>
        <a:spcAft>
          <a:spcPct val="0"/>
        </a:spcAft>
        <a:defRPr sz="17500">
          <a:solidFill>
            <a:schemeClr val="tx2"/>
          </a:solidFill>
          <a:latin typeface="HelveticaNeueLT Pro 33 ThEx" pitchFamily="34" charset="0"/>
        </a:defRPr>
      </a:lvl9pPr>
    </p:titleStyle>
    <p:bodyStyle>
      <a:lvl1pPr marL="1369055" indent="-1369055" algn="l" rtl="0" fontAlgn="base">
        <a:spcBef>
          <a:spcPct val="20000"/>
        </a:spcBef>
        <a:spcAft>
          <a:spcPct val="0"/>
        </a:spcAft>
        <a:buChar char="•"/>
        <a:defRPr sz="12700">
          <a:solidFill>
            <a:schemeClr val="tx1"/>
          </a:solidFill>
          <a:latin typeface="+mn-lt"/>
          <a:ea typeface="+mn-ea"/>
          <a:cs typeface="+mn-cs"/>
        </a:defRPr>
      </a:lvl1pPr>
      <a:lvl2pPr marL="2966289" indent="-1140882" algn="l" rtl="0" fontAlgn="base">
        <a:spcBef>
          <a:spcPct val="20000"/>
        </a:spcBef>
        <a:spcAft>
          <a:spcPct val="0"/>
        </a:spcAft>
        <a:buChar char="–"/>
        <a:defRPr sz="11400">
          <a:solidFill>
            <a:schemeClr val="tx1"/>
          </a:solidFill>
          <a:latin typeface="+mn-lt"/>
        </a:defRPr>
      </a:lvl2pPr>
      <a:lvl3pPr marL="4563517" indent="-912705" algn="l" rtl="0" fontAlgn="base">
        <a:spcBef>
          <a:spcPct val="20000"/>
        </a:spcBef>
        <a:spcAft>
          <a:spcPct val="0"/>
        </a:spcAft>
        <a:buChar char="•"/>
        <a:defRPr sz="9600">
          <a:solidFill>
            <a:schemeClr val="tx1"/>
          </a:solidFill>
          <a:latin typeface="+mn-lt"/>
        </a:defRPr>
      </a:lvl3pPr>
      <a:lvl4pPr marL="6388925" indent="-912705" algn="l" rtl="0" fontAlgn="base">
        <a:spcBef>
          <a:spcPct val="20000"/>
        </a:spcBef>
        <a:spcAft>
          <a:spcPct val="0"/>
        </a:spcAft>
        <a:buChar char="–"/>
        <a:defRPr sz="7800">
          <a:solidFill>
            <a:schemeClr val="tx1"/>
          </a:solidFill>
          <a:latin typeface="+mn-lt"/>
        </a:defRPr>
      </a:lvl4pPr>
      <a:lvl5pPr marL="8214336" indent="-912705" algn="l" rtl="0" fontAlgn="base">
        <a:spcBef>
          <a:spcPct val="20000"/>
        </a:spcBef>
        <a:spcAft>
          <a:spcPct val="0"/>
        </a:spcAft>
        <a:buChar char="»"/>
        <a:defRPr sz="7800">
          <a:solidFill>
            <a:schemeClr val="tx1"/>
          </a:solidFill>
          <a:latin typeface="+mn-lt"/>
        </a:defRPr>
      </a:lvl5pPr>
      <a:lvl6pPr marL="10039740" indent="-912705" algn="l" rtl="0" fontAlgn="base">
        <a:spcBef>
          <a:spcPct val="20000"/>
        </a:spcBef>
        <a:spcAft>
          <a:spcPct val="0"/>
        </a:spcAft>
        <a:buChar char="»"/>
        <a:defRPr sz="7800">
          <a:solidFill>
            <a:schemeClr val="tx1"/>
          </a:solidFill>
          <a:latin typeface="+mn-lt"/>
        </a:defRPr>
      </a:lvl6pPr>
      <a:lvl7pPr marL="11865148" indent="-912705" algn="l" rtl="0" fontAlgn="base">
        <a:spcBef>
          <a:spcPct val="20000"/>
        </a:spcBef>
        <a:spcAft>
          <a:spcPct val="0"/>
        </a:spcAft>
        <a:buChar char="»"/>
        <a:defRPr sz="7800">
          <a:solidFill>
            <a:schemeClr val="tx1"/>
          </a:solidFill>
          <a:latin typeface="+mn-lt"/>
        </a:defRPr>
      </a:lvl7pPr>
      <a:lvl8pPr marL="13690555" indent="-912705" algn="l" rtl="0" fontAlgn="base">
        <a:spcBef>
          <a:spcPct val="20000"/>
        </a:spcBef>
        <a:spcAft>
          <a:spcPct val="0"/>
        </a:spcAft>
        <a:buChar char="»"/>
        <a:defRPr sz="7800">
          <a:solidFill>
            <a:schemeClr val="tx1"/>
          </a:solidFill>
          <a:latin typeface="+mn-lt"/>
        </a:defRPr>
      </a:lvl8pPr>
      <a:lvl9pPr marL="15515963" indent="-912705" algn="l" rtl="0" fontAlgn="base">
        <a:spcBef>
          <a:spcPct val="20000"/>
        </a:spcBef>
        <a:spcAft>
          <a:spcPct val="0"/>
        </a:spcAft>
        <a:buChar char="»"/>
        <a:defRPr sz="78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3650814" rtl="0" eaLnBrk="1" latinLnBrk="0" hangingPunct="1">
        <a:defRPr sz="7100" kern="1200">
          <a:solidFill>
            <a:schemeClr val="tx1"/>
          </a:solidFill>
          <a:latin typeface="+mn-lt"/>
          <a:ea typeface="+mn-ea"/>
          <a:cs typeface="+mn-cs"/>
        </a:defRPr>
      </a:lvl1pPr>
      <a:lvl2pPr marL="1825408" algn="l" defTabSz="3650814" rtl="0" eaLnBrk="1" latinLnBrk="0" hangingPunct="1">
        <a:defRPr sz="7100" kern="1200">
          <a:solidFill>
            <a:schemeClr val="tx1"/>
          </a:solidFill>
          <a:latin typeface="+mn-lt"/>
          <a:ea typeface="+mn-ea"/>
          <a:cs typeface="+mn-cs"/>
        </a:defRPr>
      </a:lvl2pPr>
      <a:lvl3pPr marL="3650814" algn="l" defTabSz="3650814" rtl="0" eaLnBrk="1" latinLnBrk="0" hangingPunct="1">
        <a:defRPr sz="7100" kern="1200">
          <a:solidFill>
            <a:schemeClr val="tx1"/>
          </a:solidFill>
          <a:latin typeface="+mn-lt"/>
          <a:ea typeface="+mn-ea"/>
          <a:cs typeface="+mn-cs"/>
        </a:defRPr>
      </a:lvl3pPr>
      <a:lvl4pPr marL="5476222" algn="l" defTabSz="3650814" rtl="0" eaLnBrk="1" latinLnBrk="0" hangingPunct="1">
        <a:defRPr sz="7100" kern="1200">
          <a:solidFill>
            <a:schemeClr val="tx1"/>
          </a:solidFill>
          <a:latin typeface="+mn-lt"/>
          <a:ea typeface="+mn-ea"/>
          <a:cs typeface="+mn-cs"/>
        </a:defRPr>
      </a:lvl4pPr>
      <a:lvl5pPr marL="7301629" algn="l" defTabSz="3650814" rtl="0" eaLnBrk="1" latinLnBrk="0" hangingPunct="1">
        <a:defRPr sz="7100" kern="1200">
          <a:solidFill>
            <a:schemeClr val="tx1"/>
          </a:solidFill>
          <a:latin typeface="+mn-lt"/>
          <a:ea typeface="+mn-ea"/>
          <a:cs typeface="+mn-cs"/>
        </a:defRPr>
      </a:lvl5pPr>
      <a:lvl6pPr marL="9127038" algn="l" defTabSz="3650814" rtl="0" eaLnBrk="1" latinLnBrk="0" hangingPunct="1">
        <a:defRPr sz="7100" kern="1200">
          <a:solidFill>
            <a:schemeClr val="tx1"/>
          </a:solidFill>
          <a:latin typeface="+mn-lt"/>
          <a:ea typeface="+mn-ea"/>
          <a:cs typeface="+mn-cs"/>
        </a:defRPr>
      </a:lvl6pPr>
      <a:lvl7pPr marL="10952445" algn="l" defTabSz="3650814" rtl="0" eaLnBrk="1" latinLnBrk="0" hangingPunct="1">
        <a:defRPr sz="7100" kern="1200">
          <a:solidFill>
            <a:schemeClr val="tx1"/>
          </a:solidFill>
          <a:latin typeface="+mn-lt"/>
          <a:ea typeface="+mn-ea"/>
          <a:cs typeface="+mn-cs"/>
        </a:defRPr>
      </a:lvl7pPr>
      <a:lvl8pPr marL="12777853" algn="l" defTabSz="3650814" rtl="0" eaLnBrk="1" latinLnBrk="0" hangingPunct="1">
        <a:defRPr sz="7100" kern="1200">
          <a:solidFill>
            <a:schemeClr val="tx1"/>
          </a:solidFill>
          <a:latin typeface="+mn-lt"/>
          <a:ea typeface="+mn-ea"/>
          <a:cs typeface="+mn-cs"/>
        </a:defRPr>
      </a:lvl8pPr>
      <a:lvl9pPr marL="14603260" algn="l" defTabSz="3650814" rtl="0" eaLnBrk="1" latinLnBrk="0" hangingPunct="1">
        <a:defRPr sz="7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56351" y="1658127"/>
            <a:ext cx="46014323" cy="6900863"/>
          </a:xfrm>
          <a:prstGeom prst="rect">
            <a:avLst/>
          </a:prstGeom>
        </p:spPr>
        <p:txBody>
          <a:bodyPr vert="horz" lIns="528735" tIns="264368" rIns="528735" bIns="264368" rtlCol="1" anchor="ctr">
            <a:normAutofit/>
          </a:bodyPr>
          <a:lstStyle/>
          <a:p>
            <a:r>
              <a:rPr lang="en-US"/>
              <a:t>Click to edit Master title style</a:t>
            </a:r>
            <a:endParaRPr lang="ar-E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56351" y="9661211"/>
            <a:ext cx="46014323" cy="27325502"/>
          </a:xfrm>
          <a:prstGeom prst="rect">
            <a:avLst/>
          </a:prstGeom>
        </p:spPr>
        <p:txBody>
          <a:bodyPr vert="horz" lIns="528735" tIns="264368" rIns="528735" bIns="264368" rtlCol="1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E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641035" y="38376466"/>
            <a:ext cx="11929639" cy="2204442"/>
          </a:xfrm>
          <a:prstGeom prst="rect">
            <a:avLst/>
          </a:prstGeom>
        </p:spPr>
        <p:txBody>
          <a:bodyPr vert="horz" lIns="528735" tIns="264368" rIns="528735" bIns="264368" rtlCol="1" anchor="ctr"/>
          <a:lstStyle>
            <a:lvl1pPr algn="r">
              <a:defRPr sz="7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468401" y="38376466"/>
            <a:ext cx="16190225" cy="2204442"/>
          </a:xfrm>
          <a:prstGeom prst="rect">
            <a:avLst/>
          </a:prstGeom>
        </p:spPr>
        <p:txBody>
          <a:bodyPr vert="horz" lIns="528735" tIns="264368" rIns="528735" bIns="264368" rtlCol="1" anchor="ctr"/>
          <a:lstStyle>
            <a:lvl1pPr algn="ctr">
              <a:defRPr sz="7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556351" y="38376466"/>
            <a:ext cx="11929639" cy="2204442"/>
          </a:xfrm>
          <a:prstGeom prst="rect">
            <a:avLst/>
          </a:prstGeom>
        </p:spPr>
        <p:txBody>
          <a:bodyPr vert="horz" lIns="528735" tIns="264368" rIns="528735" bIns="264368" rtlCol="1" anchor="ctr"/>
          <a:lstStyle>
            <a:lvl1pPr algn="l">
              <a:defRPr sz="7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4259B0-6F51-4195-92A7-6EE4C6A065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06210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5287353" rtl="1" eaLnBrk="1" latinLnBrk="0" hangingPunct="1">
        <a:spcBef>
          <a:spcPct val="0"/>
        </a:spcBef>
        <a:buNone/>
        <a:defRPr sz="2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82758" indent="-1982758" algn="r" defTabSz="5287353" rtl="1" eaLnBrk="1" latinLnBrk="0" hangingPunct="1">
        <a:spcBef>
          <a:spcPct val="20000"/>
        </a:spcBef>
        <a:buFont typeface="Arial" pitchFamily="34" charset="0"/>
        <a:buChar char="•"/>
        <a:defRPr sz="18500" kern="1200">
          <a:solidFill>
            <a:schemeClr val="tx1"/>
          </a:solidFill>
          <a:latin typeface="+mn-lt"/>
          <a:ea typeface="+mn-ea"/>
          <a:cs typeface="+mn-cs"/>
        </a:defRPr>
      </a:lvl1pPr>
      <a:lvl2pPr marL="4295975" indent="-1652298" algn="r" defTabSz="5287353" rtl="1" eaLnBrk="1" latinLnBrk="0" hangingPunct="1">
        <a:spcBef>
          <a:spcPct val="20000"/>
        </a:spcBef>
        <a:buFont typeface="Arial" pitchFamily="34" charset="0"/>
        <a:buChar char="–"/>
        <a:defRPr sz="16200" kern="1200">
          <a:solidFill>
            <a:schemeClr val="tx1"/>
          </a:solidFill>
          <a:latin typeface="+mn-lt"/>
          <a:ea typeface="+mn-ea"/>
          <a:cs typeface="+mn-cs"/>
        </a:defRPr>
      </a:lvl2pPr>
      <a:lvl3pPr marL="6609192" indent="-1321838" algn="r" defTabSz="5287353" rtl="1" eaLnBrk="1" latinLnBrk="0" hangingPunct="1">
        <a:spcBef>
          <a:spcPct val="20000"/>
        </a:spcBef>
        <a:buFont typeface="Arial" pitchFamily="34" charset="0"/>
        <a:buChar char="•"/>
        <a:defRPr sz="13900" kern="1200">
          <a:solidFill>
            <a:schemeClr val="tx1"/>
          </a:solidFill>
          <a:latin typeface="+mn-lt"/>
          <a:ea typeface="+mn-ea"/>
          <a:cs typeface="+mn-cs"/>
        </a:defRPr>
      </a:lvl3pPr>
      <a:lvl4pPr marL="9252868" indent="-1321838" algn="r" defTabSz="5287353" rtl="1" eaLnBrk="1" latinLnBrk="0" hangingPunct="1">
        <a:spcBef>
          <a:spcPct val="20000"/>
        </a:spcBef>
        <a:buFont typeface="Arial" pitchFamily="34" charset="0"/>
        <a:buChar char="–"/>
        <a:defRPr sz="1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96545" indent="-1321838" algn="r" defTabSz="5287353" rtl="1" eaLnBrk="1" latinLnBrk="0" hangingPunct="1">
        <a:spcBef>
          <a:spcPct val="20000"/>
        </a:spcBef>
        <a:buFont typeface="Arial" pitchFamily="34" charset="0"/>
        <a:buChar char="»"/>
        <a:defRPr sz="11600" kern="1200">
          <a:solidFill>
            <a:schemeClr val="tx1"/>
          </a:solidFill>
          <a:latin typeface="+mn-lt"/>
          <a:ea typeface="+mn-ea"/>
          <a:cs typeface="+mn-cs"/>
        </a:defRPr>
      </a:lvl5pPr>
      <a:lvl6pPr marL="14540222" indent="-1321838" algn="r" defTabSz="5287353" rtl="1" eaLnBrk="1" latinLnBrk="0" hangingPunct="1">
        <a:spcBef>
          <a:spcPct val="20000"/>
        </a:spcBef>
        <a:buFont typeface="Arial" pitchFamily="34" charset="0"/>
        <a:buChar char="•"/>
        <a:defRPr sz="11600" kern="1200">
          <a:solidFill>
            <a:schemeClr val="tx1"/>
          </a:solidFill>
          <a:latin typeface="+mn-lt"/>
          <a:ea typeface="+mn-ea"/>
          <a:cs typeface="+mn-cs"/>
        </a:defRPr>
      </a:lvl6pPr>
      <a:lvl7pPr marL="17183899" indent="-1321838" algn="r" defTabSz="5287353" rtl="1" eaLnBrk="1" latinLnBrk="0" hangingPunct="1">
        <a:spcBef>
          <a:spcPct val="20000"/>
        </a:spcBef>
        <a:buFont typeface="Arial" pitchFamily="34" charset="0"/>
        <a:buChar char="•"/>
        <a:defRPr sz="11600" kern="1200">
          <a:solidFill>
            <a:schemeClr val="tx1"/>
          </a:solidFill>
          <a:latin typeface="+mn-lt"/>
          <a:ea typeface="+mn-ea"/>
          <a:cs typeface="+mn-cs"/>
        </a:defRPr>
      </a:lvl7pPr>
      <a:lvl8pPr marL="19827575" indent="-1321838" algn="r" defTabSz="5287353" rtl="1" eaLnBrk="1" latinLnBrk="0" hangingPunct="1">
        <a:spcBef>
          <a:spcPct val="20000"/>
        </a:spcBef>
        <a:buFont typeface="Arial" pitchFamily="34" charset="0"/>
        <a:buChar char="•"/>
        <a:defRPr sz="1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471252" indent="-1321838" algn="r" defTabSz="5287353" rtl="1" eaLnBrk="1" latinLnBrk="0" hangingPunct="1">
        <a:spcBef>
          <a:spcPct val="20000"/>
        </a:spcBef>
        <a:buFont typeface="Arial" pitchFamily="34" charset="0"/>
        <a:buChar char="•"/>
        <a:defRPr sz="1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EG"/>
      </a:defPPr>
      <a:lvl1pPr marL="0" algn="r" defTabSz="5287353" rtl="1" eaLnBrk="1" latinLnBrk="0" hangingPunct="1">
        <a:defRPr sz="10400" kern="1200">
          <a:solidFill>
            <a:schemeClr val="tx1"/>
          </a:solidFill>
          <a:latin typeface="+mn-lt"/>
          <a:ea typeface="+mn-ea"/>
          <a:cs typeface="+mn-cs"/>
        </a:defRPr>
      </a:lvl1pPr>
      <a:lvl2pPr marL="2643677" algn="r" defTabSz="5287353" rtl="1" eaLnBrk="1" latinLnBrk="0" hangingPunct="1">
        <a:defRPr sz="10400" kern="1200">
          <a:solidFill>
            <a:schemeClr val="tx1"/>
          </a:solidFill>
          <a:latin typeface="+mn-lt"/>
          <a:ea typeface="+mn-ea"/>
          <a:cs typeface="+mn-cs"/>
        </a:defRPr>
      </a:lvl2pPr>
      <a:lvl3pPr marL="5287353" algn="r" defTabSz="5287353" rtl="1" eaLnBrk="1" latinLnBrk="0" hangingPunct="1">
        <a:defRPr sz="10400" kern="1200">
          <a:solidFill>
            <a:schemeClr val="tx1"/>
          </a:solidFill>
          <a:latin typeface="+mn-lt"/>
          <a:ea typeface="+mn-ea"/>
          <a:cs typeface="+mn-cs"/>
        </a:defRPr>
      </a:lvl3pPr>
      <a:lvl4pPr marL="7931030" algn="r" defTabSz="5287353" rtl="1" eaLnBrk="1" latinLnBrk="0" hangingPunct="1">
        <a:defRPr sz="10400" kern="1200">
          <a:solidFill>
            <a:schemeClr val="tx1"/>
          </a:solidFill>
          <a:latin typeface="+mn-lt"/>
          <a:ea typeface="+mn-ea"/>
          <a:cs typeface="+mn-cs"/>
        </a:defRPr>
      </a:lvl4pPr>
      <a:lvl5pPr marL="10574707" algn="r" defTabSz="5287353" rtl="1" eaLnBrk="1" latinLnBrk="0" hangingPunct="1">
        <a:defRPr sz="10400" kern="1200">
          <a:solidFill>
            <a:schemeClr val="tx1"/>
          </a:solidFill>
          <a:latin typeface="+mn-lt"/>
          <a:ea typeface="+mn-ea"/>
          <a:cs typeface="+mn-cs"/>
        </a:defRPr>
      </a:lvl5pPr>
      <a:lvl6pPr marL="13218384" algn="r" defTabSz="5287353" rtl="1" eaLnBrk="1" latinLnBrk="0" hangingPunct="1">
        <a:defRPr sz="10400" kern="1200">
          <a:solidFill>
            <a:schemeClr val="tx1"/>
          </a:solidFill>
          <a:latin typeface="+mn-lt"/>
          <a:ea typeface="+mn-ea"/>
          <a:cs typeface="+mn-cs"/>
        </a:defRPr>
      </a:lvl6pPr>
      <a:lvl7pPr marL="15862060" algn="r" defTabSz="5287353" rtl="1" eaLnBrk="1" latinLnBrk="0" hangingPunct="1">
        <a:defRPr sz="10400" kern="1200">
          <a:solidFill>
            <a:schemeClr val="tx1"/>
          </a:solidFill>
          <a:latin typeface="+mn-lt"/>
          <a:ea typeface="+mn-ea"/>
          <a:cs typeface="+mn-cs"/>
        </a:defRPr>
      </a:lvl7pPr>
      <a:lvl8pPr marL="18505737" algn="r" defTabSz="5287353" rtl="1" eaLnBrk="1" latinLnBrk="0" hangingPunct="1">
        <a:defRPr sz="10400" kern="1200">
          <a:solidFill>
            <a:schemeClr val="tx1"/>
          </a:solidFill>
          <a:latin typeface="+mn-lt"/>
          <a:ea typeface="+mn-ea"/>
          <a:cs typeface="+mn-cs"/>
        </a:defRPr>
      </a:lvl8pPr>
      <a:lvl9pPr marL="21149414" algn="r" defTabSz="5287353" rtl="1" eaLnBrk="1" latinLnBrk="0" hangingPunct="1">
        <a:defRPr sz="10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اصنع رجلا ثلجيا أنتاركتيكا قليل مديرة مكتب محاسبة -  natural-love-for-your-soul.com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" y="355184"/>
            <a:ext cx="51127024" cy="273270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48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652235" y="29456702"/>
            <a:ext cx="43855015" cy="8143608"/>
          </a:xfrm>
          <a:noFill/>
          <a:effectLst>
            <a:glow rad="139700">
              <a:schemeClr val="accent1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/>
            <a:r>
              <a:rPr lang="ar-EG" sz="46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29LT Zarid Serif Rg" pitchFamily="2" charset="-78"/>
                <a:cs typeface="29LT Zarid Serif Rg" pitchFamily="2" charset="-78"/>
              </a:rPr>
              <a:t>تدريب محاسبي 10</a:t>
            </a:r>
            <a:endParaRPr lang="uk-UA" sz="46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cs typeface="29LT Zarid Serif Rg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44016" y="324323"/>
            <a:ext cx="50406272" cy="42375249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lIns="146871" tIns="73435" rIns="146871" bIns="73435">
            <a:spAutoFit/>
          </a:bodyPr>
          <a:lstStyle/>
          <a:p>
            <a:pPr algn="r" defTabSz="1909322" rtl="1"/>
            <a:r>
              <a:rPr lang="ar-SA" sz="18500" b="1" u="sng" dirty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Arial" pitchFamily="34" charset="0"/>
              </a:rPr>
              <a:t>الإيراد المستحق:</a:t>
            </a:r>
            <a:endParaRPr lang="en-US" sz="18500" dirty="0">
              <a:latin typeface="Arial" pitchFamily="34" charset="0"/>
              <a:cs typeface="Arial" pitchFamily="34" charset="0"/>
            </a:endParaRPr>
          </a:p>
          <a:p>
            <a:pPr algn="r" defTabSz="1909322" rtl="1" eaLnBrk="0" hangingPunct="0"/>
            <a:r>
              <a:rPr lang="ar-SA" sz="18500" b="1" dirty="0"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ar-SA" sz="15400" b="1" dirty="0">
                <a:latin typeface="Calibri" pitchFamily="34" charset="0"/>
                <a:ea typeface="Calibri" pitchFamily="34" charset="0"/>
                <a:cs typeface="Arial" pitchFamily="34" charset="0"/>
              </a:rPr>
              <a:t>إيراد يخص الفترة الحالية ولم يحصل بعد في هذه الحالة يكون :    </a:t>
            </a:r>
            <a:endParaRPr lang="ar-EG" sz="15400" b="1" dirty="0">
              <a:latin typeface="Calibri" pitchFamily="34" charset="0"/>
              <a:ea typeface="Calibri" pitchFamily="34" charset="0"/>
              <a:cs typeface="Arial" pitchFamily="34" charset="0"/>
            </a:endParaRPr>
          </a:p>
          <a:p>
            <a:pPr algn="r" defTabSz="1909322" rtl="1" eaLnBrk="0" hangingPunct="0"/>
            <a:r>
              <a:rPr lang="ar-EG" sz="18500" b="1" dirty="0">
                <a:latin typeface="Calibri" pitchFamily="34" charset="0"/>
                <a:ea typeface="Calibri" pitchFamily="34" charset="0"/>
                <a:cs typeface="Arial" pitchFamily="34" charset="0"/>
              </a:rPr>
              <a:t>                </a:t>
            </a:r>
            <a:r>
              <a:rPr lang="ar-SA" sz="18500" b="1" dirty="0">
                <a:latin typeface="Calibri" pitchFamily="34" charset="0"/>
                <a:ea typeface="Calibri" pitchFamily="34" charset="0"/>
                <a:cs typeface="Arial" pitchFamily="34" charset="0"/>
              </a:rPr>
              <a:t>   الإيراد المحصل &lt; الإيراد الخاص بالفترة</a:t>
            </a:r>
            <a:endParaRPr lang="ar-EG" sz="18500" b="1" dirty="0">
              <a:latin typeface="Calibri" pitchFamily="34" charset="0"/>
              <a:ea typeface="Calibri" pitchFamily="34" charset="0"/>
              <a:cs typeface="Arial" pitchFamily="34" charset="0"/>
            </a:endParaRPr>
          </a:p>
          <a:p>
            <a:pPr algn="r" defTabSz="1909322" rtl="1" eaLnBrk="0" hangingPunct="0"/>
            <a:r>
              <a:rPr lang="ar-SA" sz="18500" b="1" dirty="0">
                <a:solidFill>
                  <a:srgbClr val="C00000"/>
                </a:solidFill>
                <a:latin typeface="Calibri" pitchFamily="34" charset="0"/>
                <a:ea typeface="Calibri" pitchFamily="34" charset="0"/>
                <a:cs typeface="Arial" pitchFamily="34" charset="0"/>
              </a:rPr>
              <a:t>  </a:t>
            </a:r>
            <a:endParaRPr lang="ar-EG" sz="18500" b="1" dirty="0">
              <a:solidFill>
                <a:srgbClr val="C00000"/>
              </a:solidFill>
              <a:latin typeface="Calibri" pitchFamily="34" charset="0"/>
              <a:ea typeface="Calibri" pitchFamily="34" charset="0"/>
              <a:cs typeface="Arial" pitchFamily="34" charset="0"/>
            </a:endParaRPr>
          </a:p>
          <a:p>
            <a:pPr algn="r" defTabSz="1909322" rtl="1" eaLnBrk="0" hangingPunct="0"/>
            <a:r>
              <a:rPr lang="ar-SA" sz="18500" b="1" dirty="0">
                <a:solidFill>
                  <a:srgbClr val="C00000"/>
                </a:solidFill>
                <a:latin typeface="Calibri" pitchFamily="34" charset="0"/>
                <a:ea typeface="Calibri" pitchFamily="34" charset="0"/>
                <a:cs typeface="Amine_mod" pitchFamily="2" charset="-78"/>
              </a:rPr>
              <a:t>مثال: فيما يلي ميزان المراجعة لإحدى المنشآت</a:t>
            </a:r>
            <a:r>
              <a:rPr lang="ar-SA" sz="18500" b="1" dirty="0">
                <a:solidFill>
                  <a:srgbClr val="C00000"/>
                </a:solidFill>
                <a:latin typeface="Calibri" pitchFamily="34" charset="0"/>
                <a:ea typeface="Calibri" pitchFamily="34" charset="0"/>
                <a:cs typeface="Arial" pitchFamily="34" charset="0"/>
              </a:rPr>
              <a:t>:</a:t>
            </a:r>
            <a:endParaRPr lang="ar-EG" sz="18500" b="1" dirty="0">
              <a:solidFill>
                <a:srgbClr val="C00000"/>
              </a:solidFill>
              <a:latin typeface="Calibri" pitchFamily="34" charset="0"/>
              <a:ea typeface="Calibri" pitchFamily="34" charset="0"/>
              <a:cs typeface="Arial" pitchFamily="34" charset="0"/>
            </a:endParaRPr>
          </a:p>
          <a:p>
            <a:pPr algn="r" defTabSz="1909322" rtl="1" eaLnBrk="0" hangingPunct="0"/>
            <a:endParaRPr lang="ar-EG" sz="18500" b="1" dirty="0">
              <a:solidFill>
                <a:srgbClr val="C00000"/>
              </a:solidFill>
              <a:latin typeface="Calibri" pitchFamily="34" charset="0"/>
              <a:cs typeface="Arial" pitchFamily="34" charset="0"/>
            </a:endParaRPr>
          </a:p>
          <a:p>
            <a:pPr algn="r" defTabSz="1909322" rtl="1" eaLnBrk="0" hangingPunct="0"/>
            <a:endParaRPr lang="ar-EG" sz="18500" b="1" dirty="0">
              <a:solidFill>
                <a:srgbClr val="C00000"/>
              </a:solidFill>
              <a:latin typeface="Calibri" pitchFamily="34" charset="0"/>
              <a:cs typeface="Arial" pitchFamily="34" charset="0"/>
            </a:endParaRPr>
          </a:p>
          <a:p>
            <a:pPr algn="r" defTabSz="1909322" rtl="1" eaLnBrk="0" hangingPunct="0"/>
            <a:r>
              <a:rPr lang="ar-SA" sz="18500" b="1" dirty="0">
                <a:latin typeface="Calibri" pitchFamily="34" charset="0"/>
                <a:ea typeface="Calibri" pitchFamily="34" charset="0"/>
                <a:cs typeface="Arial" pitchFamily="34" charset="0"/>
              </a:rPr>
              <a:t>إذا علمت أن إيراد الأوراق المالية السنوي 24000 ريال</a:t>
            </a:r>
            <a:endParaRPr lang="en-US" sz="18500" dirty="0">
              <a:latin typeface="Arial" pitchFamily="34" charset="0"/>
              <a:cs typeface="Arial" pitchFamily="34" charset="0"/>
            </a:endParaRPr>
          </a:p>
          <a:p>
            <a:pPr algn="r" defTabSz="1909322" rtl="1" eaLnBrk="0" hangingPunct="0"/>
            <a:r>
              <a:rPr lang="ar-SA" sz="18500" b="1" dirty="0">
                <a:latin typeface="Calibri" pitchFamily="34" charset="0"/>
                <a:ea typeface="Calibri" pitchFamily="34" charset="0"/>
                <a:cs typeface="Arial" pitchFamily="34" charset="0"/>
              </a:rPr>
              <a:t>الحل:    الإيراد المحصل 20.000 &lt; الإيراد الخاص بالفترة 24000</a:t>
            </a:r>
            <a:endParaRPr lang="en-US" sz="18500" dirty="0">
              <a:latin typeface="Arial" pitchFamily="34" charset="0"/>
              <a:cs typeface="Arial" pitchFamily="34" charset="0"/>
            </a:endParaRPr>
          </a:p>
          <a:p>
            <a:pPr algn="r" defTabSz="1909322" rtl="1" eaLnBrk="0" hangingPunct="0"/>
            <a:r>
              <a:rPr lang="ar-SA" sz="18500" b="1" dirty="0">
                <a:latin typeface="Calibri" pitchFamily="34" charset="0"/>
                <a:ea typeface="Calibri" pitchFamily="34" charset="0"/>
                <a:cs typeface="Arial" pitchFamily="34" charset="0"/>
              </a:rPr>
              <a:t>إذن يوجد ايرد مستحق = 24000-20000=4000 ريال</a:t>
            </a:r>
            <a:endParaRPr lang="ar-EG" sz="18500" b="1" dirty="0">
              <a:latin typeface="Calibri" pitchFamily="34" charset="0"/>
              <a:ea typeface="Calibri" pitchFamily="34" charset="0"/>
              <a:cs typeface="Arial" pitchFamily="34" charset="0"/>
            </a:endParaRPr>
          </a:p>
          <a:p>
            <a:pPr algn="r" defTabSz="1909322" rtl="1" eaLnBrk="0" hangingPunct="0"/>
            <a:endParaRPr lang="ar-EG" sz="18500" b="1" dirty="0">
              <a:latin typeface="Calibri" pitchFamily="34" charset="0"/>
              <a:ea typeface="Calibri" pitchFamily="34" charset="0"/>
              <a:cs typeface="Arial" pitchFamily="34" charset="0"/>
            </a:endParaRPr>
          </a:p>
          <a:p>
            <a:pPr algn="r" rtl="1"/>
            <a:r>
              <a:rPr lang="ar-SA" sz="18500" b="1" dirty="0">
                <a:solidFill>
                  <a:srgbClr val="FF0000"/>
                </a:solidFill>
              </a:rPr>
              <a:t>قيود التسوية:   </a:t>
            </a:r>
            <a:endParaRPr lang="ar-EG" sz="18500" b="1" dirty="0">
              <a:solidFill>
                <a:srgbClr val="FF0000"/>
              </a:solidFill>
            </a:endParaRPr>
          </a:p>
          <a:p>
            <a:pPr algn="r" rtl="1"/>
            <a:r>
              <a:rPr lang="ar-SA" sz="18500" b="1" dirty="0"/>
              <a:t>   </a:t>
            </a:r>
            <a:r>
              <a:rPr lang="ar-SA" sz="15400" b="1" dirty="0"/>
              <a:t>4000 من حـ/ إيراد مستحق</a:t>
            </a:r>
            <a:endParaRPr lang="en-US" sz="15400" dirty="0"/>
          </a:p>
          <a:p>
            <a:pPr algn="r" rtl="1"/>
            <a:r>
              <a:rPr lang="ar-SA" sz="15400" b="1" dirty="0"/>
              <a:t>                                               4000 إلى حـ/ إيراد أ.مالية</a:t>
            </a:r>
            <a:endParaRPr lang="en-US" sz="154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0855146"/>
              </p:ext>
            </p:extLst>
          </p:nvPr>
        </p:nvGraphicFramePr>
        <p:xfrm>
          <a:off x="8929664" y="15305916"/>
          <a:ext cx="25405540" cy="5674742"/>
        </p:xfrm>
        <a:graphic>
          <a:graphicData uri="http://schemas.openxmlformats.org/drawingml/2006/table">
            <a:tbl>
              <a:tblPr rtl="1" firstRow="1" firstCol="1" lastRow="1" lastCol="1" bandRow="1" bandCol="1">
                <a:tableStyleId>{8799B23B-EC83-4686-B30A-512413B5E67A}</a:tableStyleId>
              </a:tblPr>
              <a:tblGrid>
                <a:gridCol w="73813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246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2995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367563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7400" dirty="0">
                          <a:effectLst/>
                        </a:rPr>
                        <a:t>مدين</a:t>
                      </a:r>
                      <a:endParaRPr lang="en-US" sz="14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162308" marR="162308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7400" dirty="0">
                          <a:effectLst/>
                        </a:rPr>
                        <a:t>دائن</a:t>
                      </a:r>
                      <a:endParaRPr lang="en-US" sz="14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162308" marR="162308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7400" dirty="0">
                          <a:effectLst/>
                        </a:rPr>
                        <a:t>اسم الحساب</a:t>
                      </a:r>
                      <a:endParaRPr lang="en-US" sz="14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162308" marR="162308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67563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EG" sz="17400" dirty="0">
                          <a:effectLst/>
                        </a:rPr>
                        <a:t> </a:t>
                      </a:r>
                      <a:endParaRPr lang="en-US" sz="14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162308" marR="162308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7400" dirty="0">
                          <a:effectLst/>
                        </a:rPr>
                        <a:t>20.000</a:t>
                      </a:r>
                      <a:endParaRPr lang="en-US" sz="14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162308" marR="162308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7400" dirty="0">
                          <a:effectLst/>
                        </a:rPr>
                        <a:t>إيراد أ.مالية</a:t>
                      </a:r>
                      <a:endParaRPr lang="en-US" sz="14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162308" marR="162308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32436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705528" y="2270277"/>
            <a:ext cx="31755528" cy="4317003"/>
          </a:xfrm>
          <a:prstGeom prst="rect">
            <a:avLst/>
          </a:prstGeom>
        </p:spPr>
        <p:txBody>
          <a:bodyPr wrap="square" lIns="190932" tIns="95466" rIns="190932" bIns="95466">
            <a:spAutoFit/>
          </a:bodyPr>
          <a:lstStyle/>
          <a:p>
            <a:pPr marL="1835887" indent="-1835887" algn="r" rtl="1">
              <a:buFont typeface="Wingdings" pitchFamily="2" charset="2"/>
              <a:buChar char="ü"/>
            </a:pPr>
            <a:r>
              <a:rPr lang="ar-SA" sz="26800" b="1" dirty="0" smtClean="0">
                <a:solidFill>
                  <a:srgbClr val="C00000"/>
                </a:solidFill>
                <a:highlight>
                  <a:srgbClr val="FFFF00"/>
                </a:highlight>
                <a:cs typeface="Amine_mod" pitchFamily="2" charset="-78"/>
              </a:rPr>
              <a:t>التسويات </a:t>
            </a:r>
            <a:r>
              <a:rPr lang="ar-SA" sz="26800" b="1" dirty="0" err="1" smtClean="0">
                <a:solidFill>
                  <a:srgbClr val="C00000"/>
                </a:solidFill>
                <a:highlight>
                  <a:srgbClr val="FFFF00"/>
                </a:highlight>
                <a:cs typeface="Amine_mod" pitchFamily="2" charset="-78"/>
              </a:rPr>
              <a:t>الجردية</a:t>
            </a:r>
            <a:r>
              <a:rPr lang="ar-SA" sz="26800" b="1" dirty="0" smtClean="0">
                <a:solidFill>
                  <a:srgbClr val="C00000"/>
                </a:solidFill>
                <a:highlight>
                  <a:srgbClr val="FFFF00"/>
                </a:highlight>
                <a:cs typeface="Amine_mod" pitchFamily="2" charset="-78"/>
              </a:rPr>
              <a:t> للأصول الثابتة</a:t>
            </a:r>
            <a:endParaRPr lang="en-US" sz="26800" dirty="0">
              <a:solidFill>
                <a:srgbClr val="C00000"/>
              </a:solidFill>
              <a:highlight>
                <a:srgbClr val="FFFF00"/>
              </a:highlight>
              <a:cs typeface="Amine_mod" pitchFamily="2" charset="-78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95658" y="4428779"/>
            <a:ext cx="49466598" cy="37756926"/>
          </a:xfrm>
          <a:prstGeom prst="rect">
            <a:avLst/>
          </a:prstGeom>
        </p:spPr>
        <p:txBody>
          <a:bodyPr wrap="square" lIns="190932" tIns="95466" rIns="190932" bIns="95466">
            <a:spAutoFit/>
          </a:bodyPr>
          <a:lstStyle/>
          <a:p>
            <a:pPr marL="1376916" indent="-1376916" algn="r" rtl="1">
              <a:buFont typeface="Wingdings" pitchFamily="2" charset="2"/>
              <a:buChar char="v"/>
            </a:pPr>
            <a:r>
              <a:rPr lang="en-US" sz="14100" b="1" dirty="0"/>
              <a:t> </a:t>
            </a:r>
            <a:r>
              <a:rPr lang="ar-SA" sz="14100" b="1" u="sng" dirty="0">
                <a:solidFill>
                  <a:srgbClr val="002060"/>
                </a:solidFill>
              </a:rPr>
              <a:t>طبيعة الإهلاك </a:t>
            </a:r>
            <a:r>
              <a:rPr lang="ar-SA" sz="14100" b="1" u="sng" dirty="0"/>
              <a:t>:</a:t>
            </a:r>
            <a:endParaRPr lang="en-US" sz="14100" u="sng" dirty="0"/>
          </a:p>
          <a:p>
            <a:pPr algn="r" rtl="1"/>
            <a:r>
              <a:rPr lang="ar-SA" sz="14100" b="1" dirty="0"/>
              <a:t> </a:t>
            </a:r>
            <a:r>
              <a:rPr lang="en-US" sz="14100" dirty="0"/>
              <a:t>-  </a:t>
            </a:r>
            <a:r>
              <a:rPr lang="ar-SA" sz="14100" b="1" dirty="0"/>
              <a:t>يقصد </a:t>
            </a:r>
            <a:r>
              <a:rPr lang="ar-SA" sz="14100" b="1" u="sng" dirty="0">
                <a:highlight>
                  <a:srgbClr val="FFFF00"/>
                </a:highlight>
              </a:rPr>
              <a:t>بالإهلاك</a:t>
            </a:r>
            <a:r>
              <a:rPr lang="ar-SA" sz="14100" b="1" dirty="0"/>
              <a:t> عملية توزيع تكلفة الأصل على عدد سنوات عمرة الاقتصادي والإنتاجي</a:t>
            </a:r>
            <a:r>
              <a:rPr lang="en-US" sz="14100" b="1" dirty="0"/>
              <a:t>.</a:t>
            </a:r>
            <a:r>
              <a:rPr lang="ar-EG" sz="14100" b="1" dirty="0"/>
              <a:t> و</a:t>
            </a:r>
            <a:r>
              <a:rPr lang="ar-SA" sz="14100" b="1" dirty="0"/>
              <a:t>   </a:t>
            </a:r>
            <a:r>
              <a:rPr lang="ar-SA" sz="14100" b="1" u="sng" dirty="0"/>
              <a:t>الإهلاك</a:t>
            </a:r>
            <a:r>
              <a:rPr lang="ar-SA" sz="14100" b="1" dirty="0"/>
              <a:t> يتمثل في العملية التي يتم بمقتضاها توزيع تكلفة الأصل الثابت على الفترات التي يتوقع أن تستفيد من خدمات الأصل وذلك تطبيقاً لمبدأ المقابلة</a:t>
            </a:r>
            <a:endParaRPr lang="en-US" sz="14100" b="1" u="sng" dirty="0"/>
          </a:p>
          <a:p>
            <a:pPr marL="1835887" indent="-1835887" algn="r" rtl="1">
              <a:buFont typeface="Wingdings" pitchFamily="2" charset="2"/>
              <a:buChar char="v"/>
            </a:pPr>
            <a:r>
              <a:rPr lang="ar-SA" sz="16900" b="1" u="sng" dirty="0">
                <a:solidFill>
                  <a:srgbClr val="002060"/>
                </a:solidFill>
                <a:highlight>
                  <a:srgbClr val="FFFF00"/>
                </a:highlight>
              </a:rPr>
              <a:t>طرق حساب قسط الإهلاك (أساس حساب الأهلاك</a:t>
            </a:r>
            <a:r>
              <a:rPr lang="en-US" sz="14100" b="1" u="sng" dirty="0">
                <a:solidFill>
                  <a:srgbClr val="002060"/>
                </a:solidFill>
              </a:rPr>
              <a:t>:</a:t>
            </a:r>
            <a:r>
              <a:rPr lang="en-US" sz="14100" b="1" dirty="0"/>
              <a:t>(</a:t>
            </a:r>
            <a:endParaRPr lang="ar-EG" sz="14100" b="1" dirty="0"/>
          </a:p>
          <a:p>
            <a:pPr algn="r" rtl="1"/>
            <a:r>
              <a:rPr lang="ar-SA" sz="14100" b="1" dirty="0"/>
              <a:t>ي</a:t>
            </a:r>
            <a:r>
              <a:rPr lang="ar-SA" sz="14100" b="1" dirty="0">
                <a:solidFill>
                  <a:schemeClr val="accent5">
                    <a:lumMod val="50000"/>
                  </a:schemeClr>
                </a:solidFill>
              </a:rPr>
              <a:t>وجد</a:t>
            </a:r>
            <a:r>
              <a:rPr lang="en-US" sz="14100" b="1" dirty="0">
                <a:solidFill>
                  <a:schemeClr val="accent5">
                    <a:lumMod val="50000"/>
                  </a:schemeClr>
                </a:solidFill>
              </a:rPr>
              <a:t> 7 </a:t>
            </a:r>
            <a:r>
              <a:rPr lang="ar-SA" sz="14100" b="1" dirty="0">
                <a:solidFill>
                  <a:schemeClr val="accent5">
                    <a:lumMod val="50000"/>
                  </a:schemeClr>
                </a:solidFill>
              </a:rPr>
              <a:t>طرق لحساب قسط الإهلاك وهي </a:t>
            </a:r>
            <a:endParaRPr lang="en-US" sz="14100" dirty="0">
              <a:solidFill>
                <a:schemeClr val="accent5">
                  <a:lumMod val="50000"/>
                </a:schemeClr>
              </a:solidFill>
            </a:endParaRPr>
          </a:p>
          <a:p>
            <a:pPr lvl="0" algn="r" rtl="1"/>
            <a:r>
              <a:rPr lang="ar-SA" sz="16900" b="1" dirty="0">
                <a:highlight>
                  <a:srgbClr val="C0C0C0"/>
                </a:highlight>
              </a:rPr>
              <a:t>طريقة القسط الثابت</a:t>
            </a:r>
            <a:endParaRPr lang="ar-EG" sz="16900" b="1" dirty="0">
              <a:highlight>
                <a:srgbClr val="C0C0C0"/>
              </a:highlight>
            </a:endParaRPr>
          </a:p>
          <a:p>
            <a:pPr lvl="0" algn="r" rtl="1"/>
            <a:r>
              <a:rPr lang="ar-EG" sz="16900" b="1" dirty="0">
                <a:highlight>
                  <a:srgbClr val="C0C0C0"/>
                </a:highlight>
              </a:rPr>
              <a:t> -</a:t>
            </a:r>
            <a:r>
              <a:rPr lang="ar-SA" sz="16900" b="1" dirty="0">
                <a:highlight>
                  <a:srgbClr val="C0C0C0"/>
                </a:highlight>
              </a:rPr>
              <a:t>طريقة القسط المتناقص</a:t>
            </a:r>
            <a:r>
              <a:rPr lang="ar-EG" sz="16900" b="1" dirty="0">
                <a:highlight>
                  <a:srgbClr val="C0C0C0"/>
                </a:highlight>
              </a:rPr>
              <a:t> </a:t>
            </a:r>
          </a:p>
          <a:p>
            <a:pPr lvl="0" algn="r" rtl="1"/>
            <a:r>
              <a:rPr lang="ar-EG" sz="16900" b="1" dirty="0">
                <a:highlight>
                  <a:srgbClr val="C0C0C0"/>
                </a:highlight>
              </a:rPr>
              <a:t>-</a:t>
            </a:r>
            <a:r>
              <a:rPr lang="ar-SA" sz="16900" b="1" dirty="0">
                <a:highlight>
                  <a:srgbClr val="C0C0C0"/>
                </a:highlight>
              </a:rPr>
              <a:t>طريقة وحدة النشاط</a:t>
            </a:r>
            <a:r>
              <a:rPr lang="ar-EG" sz="16900" b="1" dirty="0">
                <a:highlight>
                  <a:srgbClr val="C0C0C0"/>
                </a:highlight>
              </a:rPr>
              <a:t> </a:t>
            </a:r>
          </a:p>
          <a:p>
            <a:pPr lvl="0" algn="r" rtl="1"/>
            <a:r>
              <a:rPr lang="ar-SA" sz="16900" b="1" dirty="0">
                <a:highlight>
                  <a:srgbClr val="C0C0C0"/>
                </a:highlight>
              </a:rPr>
              <a:t>طريقة إعادة التقدير</a:t>
            </a:r>
            <a:endParaRPr lang="ar-EG" sz="16900" b="1" dirty="0">
              <a:highlight>
                <a:srgbClr val="C0C0C0"/>
              </a:highlight>
            </a:endParaRPr>
          </a:p>
          <a:p>
            <a:pPr lvl="0" algn="r" rtl="1"/>
            <a:r>
              <a:rPr lang="ar-EG" sz="11800" b="1" dirty="0">
                <a:highlight>
                  <a:srgbClr val="FFFF00"/>
                </a:highlight>
              </a:rPr>
              <a:t>- </a:t>
            </a:r>
            <a:r>
              <a:rPr lang="ar-SA" sz="16900" b="1" u="sng" dirty="0">
                <a:highlight>
                  <a:srgbClr val="FFFF00"/>
                </a:highlight>
              </a:rPr>
              <a:t>طريقة الدفعة السنوية</a:t>
            </a:r>
            <a:endParaRPr lang="ar-EG" sz="16900" b="1" u="sng" dirty="0">
              <a:highlight>
                <a:srgbClr val="FFFF00"/>
              </a:highlight>
            </a:endParaRPr>
          </a:p>
          <a:p>
            <a:pPr lvl="0" algn="r" rtl="1"/>
            <a:r>
              <a:rPr lang="ar-EG" sz="16900" b="1" u="sng" dirty="0">
                <a:highlight>
                  <a:srgbClr val="FFFF00"/>
                </a:highlight>
              </a:rPr>
              <a:t> - </a:t>
            </a:r>
            <a:r>
              <a:rPr lang="ar-SA" sz="16900" b="1" u="sng" dirty="0">
                <a:highlight>
                  <a:srgbClr val="FFFF00"/>
                </a:highlight>
              </a:rPr>
              <a:t>طريقة الاستبعاد والإحلال </a:t>
            </a:r>
            <a:endParaRPr lang="ar-EG" sz="16900" b="1" u="sng" dirty="0">
              <a:highlight>
                <a:srgbClr val="FFFF00"/>
              </a:highlight>
            </a:endParaRPr>
          </a:p>
          <a:p>
            <a:pPr lvl="0" algn="r" rtl="1"/>
            <a:r>
              <a:rPr lang="ar-EG" sz="16900" b="1" u="sng" dirty="0">
                <a:highlight>
                  <a:srgbClr val="FFFF00"/>
                </a:highlight>
              </a:rPr>
              <a:t> -</a:t>
            </a:r>
            <a:r>
              <a:rPr lang="ar-SA" sz="16900" b="1" u="sng" dirty="0">
                <a:highlight>
                  <a:srgbClr val="FFFF00"/>
                </a:highlight>
              </a:rPr>
              <a:t>طريقة الإهلاك الجماعي</a:t>
            </a:r>
            <a:r>
              <a:rPr lang="ar-SA" sz="20300" b="1" u="sng" dirty="0">
                <a:highlight>
                  <a:srgbClr val="FFFF00"/>
                </a:highlight>
              </a:rPr>
              <a:t> </a:t>
            </a:r>
            <a:endParaRPr lang="ar-EG" sz="20300" b="1" u="sng" dirty="0">
              <a:highlight>
                <a:srgbClr val="FFFF00"/>
              </a:highlight>
            </a:endParaRPr>
          </a:p>
          <a:p>
            <a:pPr lvl="0" algn="r" rtl="1"/>
            <a:endParaRPr lang="en-US" sz="14100" b="1" dirty="0"/>
          </a:p>
          <a:p>
            <a:pPr algn="r" rtl="1"/>
            <a:endParaRPr lang="ar-EG" sz="14100" b="1" dirty="0"/>
          </a:p>
        </p:txBody>
      </p:sp>
    </p:spTree>
    <p:extLst>
      <p:ext uri="{BB962C8B-B14F-4D97-AF65-F5344CB8AC3E}">
        <p14:creationId xmlns:p14="http://schemas.microsoft.com/office/powerpoint/2010/main" val="25432976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0D3AD716-0D62-9C1C-E5B0-026058BFC836}"/>
              </a:ext>
            </a:extLst>
          </p:cNvPr>
          <p:cNvSpPr/>
          <p:nvPr/>
        </p:nvSpPr>
        <p:spPr>
          <a:xfrm>
            <a:off x="4465168" y="16526123"/>
            <a:ext cx="43708856" cy="11305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D43EC8E-D1F0-0BE1-CB01-4F46C1029BA4}"/>
              </a:ext>
            </a:extLst>
          </p:cNvPr>
          <p:cNvSpPr txBox="1"/>
          <p:nvPr/>
        </p:nvSpPr>
        <p:spPr>
          <a:xfrm>
            <a:off x="1008784" y="1692475"/>
            <a:ext cx="48749416" cy="39934009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>
            <a:spAutoFit/>
          </a:bodyPr>
          <a:lstStyle/>
          <a:p>
            <a:pPr marL="1835887" indent="-1835887" algn="r" rtl="1">
              <a:buFont typeface="Courier New" pitchFamily="49" charset="0"/>
              <a:buChar char="o"/>
            </a:pPr>
            <a:r>
              <a:rPr lang="ar-SA" sz="16600" b="1" dirty="0">
                <a:solidFill>
                  <a:srgbClr val="C00000"/>
                </a:solidFill>
                <a:highlight>
                  <a:srgbClr val="FFFF00"/>
                </a:highlight>
              </a:rPr>
              <a:t>طريقة القسط الثابت</a:t>
            </a:r>
            <a:r>
              <a:rPr lang="ar-EG" sz="16600" b="1" dirty="0">
                <a:solidFill>
                  <a:srgbClr val="C00000"/>
                </a:solidFill>
                <a:highlight>
                  <a:srgbClr val="FFFF00"/>
                </a:highlight>
              </a:rPr>
              <a:t> </a:t>
            </a:r>
            <a:r>
              <a:rPr lang="ar-EG" sz="16600" b="1" dirty="0"/>
              <a:t>:ترجع للمعاير </a:t>
            </a:r>
            <a:r>
              <a:rPr lang="ar-EG" sz="16600" b="1" dirty="0">
                <a:highlight>
                  <a:srgbClr val="FFFF00"/>
                </a:highlight>
              </a:rPr>
              <a:t>10معايير </a:t>
            </a:r>
            <a:r>
              <a:rPr lang="en-US" sz="16600" b="1" dirty="0">
                <a:highlight>
                  <a:srgbClr val="FFFF00"/>
                </a:highlight>
              </a:rPr>
              <a:t>IAS</a:t>
            </a:r>
          </a:p>
          <a:p>
            <a:pPr marL="1835887" indent="-1835887" algn="r" rtl="1">
              <a:buFont typeface="Courier New" pitchFamily="49" charset="0"/>
              <a:buChar char="o"/>
            </a:pPr>
            <a:r>
              <a:rPr lang="ar-SA" sz="16600" b="1" dirty="0"/>
              <a:t>تعتبر طريقة القسط الثابت من أسهل طرق الإهلاك ومن أشهرها  استخداما في الحياة العملية ، وفي هذه الطريقة يتم تخصيص تكلفة الأصل  على سنوات الحياة الإنتاجية بالتساوي</a:t>
            </a:r>
            <a:endParaRPr lang="en-US" sz="16600" b="1" dirty="0"/>
          </a:p>
          <a:p>
            <a:pPr algn="r" rtl="1"/>
            <a:r>
              <a:rPr lang="ar-SA" sz="16600" b="1" dirty="0">
                <a:highlight>
                  <a:srgbClr val="FFFF00"/>
                </a:highlight>
              </a:rPr>
              <a:t>القسط السنوي  </a:t>
            </a:r>
            <a:r>
              <a:rPr lang="en-US" sz="16600" b="1" dirty="0">
                <a:highlight>
                  <a:srgbClr val="FFFF00"/>
                </a:highlight>
              </a:rPr>
              <a:t>=</a:t>
            </a:r>
            <a:r>
              <a:rPr lang="ar-SA" sz="16600" b="1" dirty="0">
                <a:highlight>
                  <a:srgbClr val="FFFF00"/>
                </a:highlight>
              </a:rPr>
              <a:t>تكلفة الأصل</a:t>
            </a:r>
            <a:r>
              <a:rPr lang="en-US" sz="16600" b="1" dirty="0">
                <a:highlight>
                  <a:srgbClr val="FFFF00"/>
                </a:highlight>
              </a:rPr>
              <a:t> – </a:t>
            </a:r>
            <a:r>
              <a:rPr lang="ar-SA" sz="16600" b="1" dirty="0">
                <a:highlight>
                  <a:srgbClr val="FFFF00"/>
                </a:highlight>
              </a:rPr>
              <a:t>القيمة المقدرة للخردة</a:t>
            </a:r>
            <a:r>
              <a:rPr lang="ar-EG" sz="16600" b="1" dirty="0">
                <a:highlight>
                  <a:srgbClr val="FFFF00"/>
                </a:highlight>
              </a:rPr>
              <a:t>* نسبة مئوية </a:t>
            </a:r>
          </a:p>
          <a:p>
            <a:pPr algn="ctr" rtl="1"/>
            <a:r>
              <a:rPr lang="ar-EG" sz="16600" b="1" dirty="0">
                <a:solidFill>
                  <a:srgbClr val="FF0000"/>
                </a:solidFill>
              </a:rPr>
              <a:t>النسبة المئوية من المعايير</a:t>
            </a:r>
          </a:p>
          <a:p>
            <a:pPr algn="ctr" rtl="1"/>
            <a:r>
              <a:rPr lang="ar-EG" sz="16600" b="1" dirty="0">
                <a:solidFill>
                  <a:schemeClr val="bg1"/>
                </a:solidFill>
              </a:rPr>
              <a:t>مباني 5%</a:t>
            </a:r>
          </a:p>
          <a:p>
            <a:pPr algn="ctr" rtl="1"/>
            <a:r>
              <a:rPr lang="ar-EG" sz="16600" b="1" dirty="0">
                <a:solidFill>
                  <a:schemeClr val="bg1"/>
                </a:solidFill>
              </a:rPr>
              <a:t>مباني زراعية10% </a:t>
            </a:r>
          </a:p>
          <a:p>
            <a:pPr algn="ctr" rtl="1"/>
            <a:r>
              <a:rPr lang="ar-EG" sz="16600" b="1" dirty="0">
                <a:solidFill>
                  <a:schemeClr val="bg1"/>
                </a:solidFill>
              </a:rPr>
              <a:t>المصانع والآلات والمعدات والسيارات  25%</a:t>
            </a:r>
          </a:p>
          <a:p>
            <a:pPr algn="ctr" rtl="1"/>
            <a:r>
              <a:rPr lang="ar-EG" sz="16600" b="1" dirty="0">
                <a:solidFill>
                  <a:schemeClr val="bg1"/>
                </a:solidFill>
              </a:rPr>
              <a:t>الأصول الملموسة وغير الملموسة 10%</a:t>
            </a:r>
          </a:p>
          <a:p>
            <a:pPr algn="r" rtl="1"/>
            <a:endParaRPr lang="ar-EG" sz="16600" b="1" dirty="0">
              <a:solidFill>
                <a:srgbClr val="FF0000"/>
              </a:solidFill>
            </a:endParaRPr>
          </a:p>
          <a:p>
            <a:pPr algn="r" rtl="1"/>
            <a:r>
              <a:rPr lang="ar-EG" sz="19900" b="1" dirty="0">
                <a:solidFill>
                  <a:srgbClr val="FF0000"/>
                </a:solidFill>
              </a:rPr>
              <a:t>تمتلك </a:t>
            </a:r>
            <a:r>
              <a:rPr lang="ar-EG" sz="19900" b="1" dirty="0"/>
              <a:t>الشركة اثاث 300000 – التخريدة </a:t>
            </a:r>
            <a:r>
              <a:rPr lang="ar-EG" sz="19900" b="1" dirty="0">
                <a:highlight>
                  <a:srgbClr val="FFFF00"/>
                </a:highlight>
              </a:rPr>
              <a:t>100000</a:t>
            </a:r>
            <a:r>
              <a:rPr lang="ar-EG" sz="19900" b="1" dirty="0">
                <a:solidFill>
                  <a:srgbClr val="FF0000"/>
                </a:solidFill>
              </a:rPr>
              <a:t> نسبة الاهلاك</a:t>
            </a:r>
          </a:p>
          <a:p>
            <a:pPr algn="r" rtl="1"/>
            <a:r>
              <a:rPr lang="ar-EG" sz="19900" b="1" dirty="0">
                <a:solidFill>
                  <a:srgbClr val="FF0000"/>
                </a:solidFill>
              </a:rPr>
              <a:t>المعايير 10%</a:t>
            </a:r>
          </a:p>
          <a:p>
            <a:pPr algn="r" rtl="1"/>
            <a:endParaRPr lang="ar-EG" sz="16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84083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9A07C0A-18AE-55B5-BDCB-16380E8E7BF8}"/>
              </a:ext>
            </a:extLst>
          </p:cNvPr>
          <p:cNvSpPr/>
          <p:nvPr/>
        </p:nvSpPr>
        <p:spPr>
          <a:xfrm>
            <a:off x="792760" y="0"/>
            <a:ext cx="48799720" cy="3985671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EG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1AE6533-A71A-B9F8-242D-A1ED1806E66E}"/>
              </a:ext>
            </a:extLst>
          </p:cNvPr>
          <p:cNvSpPr txBox="1"/>
          <p:nvPr/>
        </p:nvSpPr>
        <p:spPr>
          <a:xfrm>
            <a:off x="3961112" y="1476451"/>
            <a:ext cx="45631368" cy="1540421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EG" sz="19900" b="1" dirty="0">
                <a:highlight>
                  <a:srgbClr val="038CDB"/>
                </a:highlight>
              </a:rPr>
              <a:t>قسط الاهلاك السنوي </a:t>
            </a:r>
            <a:r>
              <a:rPr lang="ar-EG" sz="19900" b="1" dirty="0"/>
              <a:t>= 300000-100000 * 10% </a:t>
            </a:r>
          </a:p>
          <a:p>
            <a:pPr algn="r"/>
            <a:r>
              <a:rPr lang="ar-EG" sz="19900" b="1" dirty="0"/>
              <a:t> </a:t>
            </a:r>
            <a:r>
              <a:rPr lang="en-US" sz="19900" b="1" dirty="0"/>
              <a:t>      </a:t>
            </a:r>
          </a:p>
          <a:p>
            <a:pPr algn="r"/>
            <a:r>
              <a:rPr lang="ar-EG" sz="19900" b="1" dirty="0">
                <a:highlight>
                  <a:srgbClr val="FFFF00"/>
                </a:highlight>
              </a:rPr>
              <a:t>مصروف الاهلاك السنوي </a:t>
            </a:r>
            <a:endParaRPr lang="en-US" sz="19900" b="1" dirty="0">
              <a:highlight>
                <a:srgbClr val="FFFF00"/>
              </a:highlight>
            </a:endParaRPr>
          </a:p>
          <a:p>
            <a:pPr algn="r"/>
            <a:r>
              <a:rPr lang="ar-EG" sz="19900" b="1" dirty="0">
                <a:highlight>
                  <a:srgbClr val="FFFF00"/>
                </a:highlight>
              </a:rPr>
              <a:t>20000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0E1BE36-DF3D-DC80-1448-32C28B949CF2}"/>
              </a:ext>
            </a:extLst>
          </p:cNvPr>
          <p:cNvSpPr txBox="1"/>
          <p:nvPr/>
        </p:nvSpPr>
        <p:spPr>
          <a:xfrm>
            <a:off x="1534545" y="22574795"/>
            <a:ext cx="48057935" cy="37702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EG" sz="23900" dirty="0"/>
              <a:t>   </a:t>
            </a:r>
            <a:r>
              <a:rPr lang="ar-EG" sz="23900" dirty="0" smtClean="0"/>
              <a:t>20000 </a:t>
            </a:r>
            <a:r>
              <a:rPr lang="ar-EG" sz="23900" dirty="0"/>
              <a:t>– </a:t>
            </a:r>
            <a:r>
              <a:rPr lang="ar-EG" sz="23900" dirty="0">
                <a:highlight>
                  <a:srgbClr val="FF0000"/>
                </a:highlight>
              </a:rPr>
              <a:t>40000-</a:t>
            </a:r>
            <a:r>
              <a:rPr lang="ar-EG" sz="23900" dirty="0"/>
              <a:t> </a:t>
            </a:r>
            <a:r>
              <a:rPr lang="ar-EG" sz="23900" dirty="0">
                <a:highlight>
                  <a:srgbClr val="C0C0C0"/>
                </a:highlight>
              </a:rPr>
              <a:t>60000</a:t>
            </a:r>
            <a:r>
              <a:rPr lang="ar-EG" sz="23900" dirty="0"/>
              <a:t> </a:t>
            </a:r>
            <a:r>
              <a:rPr lang="ar-EG" sz="23900" dirty="0" smtClean="0"/>
              <a:t>–   </a:t>
            </a:r>
            <a:r>
              <a:rPr lang="ar-EG" sz="23900" dirty="0" smtClean="0">
                <a:highlight>
                  <a:srgbClr val="C0C0C0"/>
                </a:highlight>
              </a:rPr>
              <a:t>80000</a:t>
            </a:r>
            <a:endParaRPr lang="ar-EG" sz="19900" dirty="0">
              <a:highlight>
                <a:srgbClr val="C0C0C0"/>
              </a:highlight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16FFFAE-5CA0-5FA4-A596-EDDDB12F650F}"/>
              </a:ext>
            </a:extLst>
          </p:cNvPr>
          <p:cNvSpPr/>
          <p:nvPr/>
        </p:nvSpPr>
        <p:spPr>
          <a:xfrm rot="10800000" flipV="1">
            <a:off x="8353600" y="17822746"/>
            <a:ext cx="29285552" cy="38099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EG" sz="19900" dirty="0"/>
              <a:t>مجمع (مخصصات ) الاهلاك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0E1BE36-DF3D-DC80-1448-32C28B949CF2}"/>
              </a:ext>
            </a:extLst>
          </p:cNvPr>
          <p:cNvSpPr txBox="1"/>
          <p:nvPr/>
        </p:nvSpPr>
        <p:spPr>
          <a:xfrm>
            <a:off x="1534545" y="27287136"/>
            <a:ext cx="48057935" cy="37702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EG" sz="23900" dirty="0"/>
              <a:t>   </a:t>
            </a:r>
            <a:r>
              <a:rPr lang="ar-EG" sz="23900" dirty="0" smtClean="0"/>
              <a:t>سنة 1 </a:t>
            </a:r>
            <a:r>
              <a:rPr lang="ar-EG" sz="23900" dirty="0"/>
              <a:t>– </a:t>
            </a:r>
            <a:r>
              <a:rPr lang="ar-EG" sz="23900" dirty="0" smtClean="0"/>
              <a:t>   </a:t>
            </a:r>
            <a:r>
              <a:rPr lang="ar-EG" sz="23900" dirty="0" smtClean="0">
                <a:highlight>
                  <a:srgbClr val="FF0000"/>
                </a:highlight>
              </a:rPr>
              <a:t>سنة2</a:t>
            </a:r>
            <a:r>
              <a:rPr lang="ar-EG" sz="23900" dirty="0" smtClean="0"/>
              <a:t>        </a:t>
            </a:r>
            <a:r>
              <a:rPr lang="ar-EG" sz="23900" dirty="0" smtClean="0">
                <a:highlight>
                  <a:srgbClr val="FF0000"/>
                </a:highlight>
              </a:rPr>
              <a:t>سنة3</a:t>
            </a:r>
            <a:r>
              <a:rPr lang="ar-EG" sz="23900" dirty="0" smtClean="0"/>
              <a:t> –        </a:t>
            </a:r>
            <a:r>
              <a:rPr lang="ar-EG" sz="23900" dirty="0" smtClean="0">
                <a:highlight>
                  <a:srgbClr val="FF0000"/>
                </a:highlight>
              </a:rPr>
              <a:t>سنة4</a:t>
            </a:r>
            <a:endParaRPr lang="ar-EG" sz="19900" dirty="0">
              <a:highlight>
                <a:srgbClr val="C0C0C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32124231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36776" y="1116411"/>
            <a:ext cx="48533391" cy="45206793"/>
          </a:xfrm>
          <a:prstGeom prst="rect">
            <a:avLst/>
          </a:prstGeom>
        </p:spPr>
        <p:txBody>
          <a:bodyPr wrap="square" lIns="146871" tIns="73435" rIns="146871" bIns="73435">
            <a:spAutoFit/>
          </a:bodyPr>
          <a:lstStyle/>
          <a:p>
            <a:pPr algn="r" rtl="1"/>
            <a:r>
              <a:rPr lang="ar-SA" sz="22200" b="1" u="sng" dirty="0">
                <a:solidFill>
                  <a:srgbClr val="C00000"/>
                </a:solidFill>
                <a:latin typeface="29LT Bukra Bold" pitchFamily="34" charset="-78"/>
                <a:cs typeface="29LT Bukra Bold" pitchFamily="34" charset="-78"/>
              </a:rPr>
              <a:t>مثال</a:t>
            </a:r>
            <a:r>
              <a:rPr lang="ar-SA" sz="15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sz="18500" dirty="0">
                <a:latin typeface="Arial" pitchFamily="34" charset="0"/>
                <a:cs typeface="Arial" pitchFamily="34" charset="0"/>
              </a:rPr>
              <a:t>اشترت شر</a:t>
            </a:r>
            <a:r>
              <a:rPr lang="ar-EG" sz="18500" dirty="0">
                <a:latin typeface="Arial" pitchFamily="34" charset="0"/>
                <a:cs typeface="Arial" pitchFamily="34" charset="0"/>
              </a:rPr>
              <a:t>كة </a:t>
            </a:r>
            <a:r>
              <a:rPr lang="ar-SA" sz="18500" dirty="0">
                <a:latin typeface="Arial" pitchFamily="34" charset="0"/>
                <a:cs typeface="Arial" pitchFamily="34" charset="0"/>
              </a:rPr>
              <a:t>المراد للمواد الغذائية الة بسعر </a:t>
            </a:r>
            <a:r>
              <a:rPr lang="ar-SA" sz="18500" dirty="0">
                <a:highlight>
                  <a:srgbClr val="C0C0C0"/>
                </a:highlight>
                <a:latin typeface="Arial" pitchFamily="34" charset="0"/>
                <a:cs typeface="Arial" pitchFamily="34" charset="0"/>
              </a:rPr>
              <a:t>35000</a:t>
            </a:r>
            <a:r>
              <a:rPr lang="ar-SA" sz="18500" dirty="0">
                <a:latin typeface="Arial" pitchFamily="34" charset="0"/>
                <a:cs typeface="Arial" pitchFamily="34" charset="0"/>
              </a:rPr>
              <a:t> ج</a:t>
            </a:r>
            <a:r>
              <a:rPr lang="en-US" sz="18500" dirty="0">
                <a:latin typeface="Arial" pitchFamily="34" charset="0"/>
                <a:cs typeface="Arial" pitchFamily="34" charset="0"/>
              </a:rPr>
              <a:t>.</a:t>
            </a:r>
            <a:r>
              <a:rPr lang="ar-SA" sz="18500" dirty="0">
                <a:latin typeface="Arial" pitchFamily="34" charset="0"/>
                <a:cs typeface="Arial" pitchFamily="34" charset="0"/>
              </a:rPr>
              <a:t>م ، وتم دفع مصاريف </a:t>
            </a:r>
            <a:r>
              <a:rPr lang="ar-SA" sz="18500" dirty="0">
                <a:highlight>
                  <a:srgbClr val="FFFF00"/>
                </a:highlight>
                <a:latin typeface="Arial" pitchFamily="34" charset="0"/>
                <a:cs typeface="Arial" pitchFamily="34" charset="0"/>
              </a:rPr>
              <a:t>تركيب</a:t>
            </a:r>
            <a:r>
              <a:rPr lang="en-US" sz="18500" dirty="0">
                <a:latin typeface="Arial" pitchFamily="34" charset="0"/>
                <a:cs typeface="Arial" pitchFamily="34" charset="0"/>
              </a:rPr>
              <a:t> </a:t>
            </a:r>
            <a:r>
              <a:rPr lang="ar-EG" sz="18500" dirty="0">
                <a:highlight>
                  <a:srgbClr val="C0C0C0"/>
                </a:highlight>
                <a:latin typeface="Arial" pitchFamily="34" charset="0"/>
                <a:cs typeface="Arial" pitchFamily="34" charset="0"/>
              </a:rPr>
              <a:t>4000</a:t>
            </a:r>
            <a:r>
              <a:rPr lang="ar-SA" sz="18500" dirty="0">
                <a:latin typeface="Arial" pitchFamily="34" charset="0"/>
                <a:cs typeface="Arial" pitchFamily="34" charset="0"/>
              </a:rPr>
              <a:t>ج</a:t>
            </a:r>
            <a:r>
              <a:rPr lang="en-US" sz="18500" dirty="0">
                <a:latin typeface="Arial" pitchFamily="34" charset="0"/>
                <a:cs typeface="Arial" pitchFamily="34" charset="0"/>
              </a:rPr>
              <a:t>.</a:t>
            </a:r>
            <a:r>
              <a:rPr lang="ar-SA" sz="18500" dirty="0">
                <a:latin typeface="Arial" pitchFamily="34" charset="0"/>
                <a:cs typeface="Arial" pitchFamily="34" charset="0"/>
              </a:rPr>
              <a:t>م ،</a:t>
            </a:r>
            <a:r>
              <a:rPr lang="en-US" sz="18500" dirty="0">
                <a:latin typeface="Arial" pitchFamily="34" charset="0"/>
                <a:cs typeface="Arial" pitchFamily="34" charset="0"/>
              </a:rPr>
              <a:t> ,</a:t>
            </a:r>
            <a:r>
              <a:rPr lang="ar-EG" sz="18500" dirty="0">
                <a:latin typeface="Arial" pitchFamily="34" charset="0"/>
                <a:cs typeface="Arial" pitchFamily="34" charset="0"/>
              </a:rPr>
              <a:t>وما . نقل </a:t>
            </a:r>
            <a:r>
              <a:rPr lang="ar-EG" sz="18500" dirty="0">
                <a:highlight>
                  <a:srgbClr val="C0C0C0"/>
                </a:highlight>
                <a:latin typeface="Arial" pitchFamily="34" charset="0"/>
                <a:cs typeface="Arial" pitchFamily="34" charset="0"/>
              </a:rPr>
              <a:t>1000</a:t>
            </a:r>
            <a:r>
              <a:rPr lang="ar-EG" sz="18500" dirty="0">
                <a:latin typeface="Arial" pitchFamily="34" charset="0"/>
                <a:cs typeface="Arial" pitchFamily="34" charset="0"/>
              </a:rPr>
              <a:t>  </a:t>
            </a:r>
            <a:r>
              <a:rPr lang="ar-SA" sz="18500" dirty="0">
                <a:latin typeface="Arial" pitchFamily="34" charset="0"/>
                <a:cs typeface="Arial" pitchFamily="34" charset="0"/>
              </a:rPr>
              <a:t>ج</a:t>
            </a:r>
            <a:r>
              <a:rPr lang="en-US" sz="18500" dirty="0">
                <a:latin typeface="Arial" pitchFamily="34" charset="0"/>
                <a:cs typeface="Arial" pitchFamily="34" charset="0"/>
              </a:rPr>
              <a:t>.</a:t>
            </a:r>
            <a:r>
              <a:rPr lang="ar-SA" sz="18500" dirty="0">
                <a:latin typeface="Arial" pitchFamily="34" charset="0"/>
                <a:cs typeface="Arial" pitchFamily="34" charset="0"/>
              </a:rPr>
              <a:t>م وقد قدر العمر الإنتاجي أو الاقتصادي للآلة </a:t>
            </a:r>
            <a:r>
              <a:rPr lang="ar-EG" sz="18500" dirty="0">
                <a:latin typeface="Arial" pitchFamily="34" charset="0"/>
                <a:cs typeface="Arial" pitchFamily="34" charset="0"/>
              </a:rPr>
              <a:t>25% وعمرها الإنتاجي </a:t>
            </a:r>
            <a:r>
              <a:rPr lang="ar-EG" sz="185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r>
              <a:rPr lang="ar-SA" sz="18500" dirty="0">
                <a:latin typeface="Arial" pitchFamily="34" charset="0"/>
                <a:cs typeface="Arial" pitchFamily="34" charset="0"/>
              </a:rPr>
              <a:t>، آما </a:t>
            </a:r>
            <a:r>
              <a:rPr lang="ar-SA" sz="18500" dirty="0">
                <a:highlight>
                  <a:srgbClr val="FFFF00"/>
                </a:highlight>
                <a:latin typeface="Arial" pitchFamily="34" charset="0"/>
                <a:cs typeface="Arial" pitchFamily="34" charset="0"/>
              </a:rPr>
              <a:t>تقدر الخردة في نهاية العمر الإنتاجي بمبلغ</a:t>
            </a:r>
            <a:r>
              <a:rPr lang="en-US" sz="18500" dirty="0">
                <a:highlight>
                  <a:srgbClr val="FFFF00"/>
                </a:highlight>
                <a:latin typeface="Arial" pitchFamily="34" charset="0"/>
                <a:cs typeface="Arial" pitchFamily="34" charset="0"/>
              </a:rPr>
              <a:t> </a:t>
            </a:r>
            <a:r>
              <a:rPr lang="ar-EG" sz="18500" dirty="0">
                <a:latin typeface="Arial" pitchFamily="34" charset="0"/>
                <a:cs typeface="Arial" pitchFamily="34" charset="0"/>
              </a:rPr>
              <a:t>10000</a:t>
            </a:r>
            <a:r>
              <a:rPr lang="ar-SA" sz="18500" dirty="0">
                <a:latin typeface="Arial" pitchFamily="34" charset="0"/>
                <a:cs typeface="Arial" pitchFamily="34" charset="0"/>
              </a:rPr>
              <a:t>ج</a:t>
            </a:r>
            <a:r>
              <a:rPr lang="en-US" sz="18500" dirty="0">
                <a:latin typeface="Arial" pitchFamily="34" charset="0"/>
                <a:cs typeface="Arial" pitchFamily="34" charset="0"/>
              </a:rPr>
              <a:t>.</a:t>
            </a:r>
            <a:r>
              <a:rPr lang="ar-SA" sz="18500" dirty="0">
                <a:latin typeface="Arial" pitchFamily="34" charset="0"/>
                <a:cs typeface="Arial" pitchFamily="34" charset="0"/>
              </a:rPr>
              <a:t>م</a:t>
            </a:r>
            <a:r>
              <a:rPr lang="en-US" sz="18500" dirty="0">
                <a:latin typeface="Arial" pitchFamily="34" charset="0"/>
                <a:cs typeface="Arial" pitchFamily="34" charset="0"/>
              </a:rPr>
              <a:t> .</a:t>
            </a:r>
            <a:r>
              <a:rPr lang="ar-SA" sz="18500" dirty="0">
                <a:latin typeface="Arial" pitchFamily="34" charset="0"/>
                <a:cs typeface="Arial" pitchFamily="34" charset="0"/>
              </a:rPr>
              <a:t>المطلوب</a:t>
            </a:r>
            <a:r>
              <a:rPr lang="ar-EG" sz="18500" dirty="0">
                <a:latin typeface="Arial" pitchFamily="34" charset="0"/>
                <a:cs typeface="Arial" pitchFamily="34" charset="0"/>
              </a:rPr>
              <a:t> : </a:t>
            </a:r>
            <a:r>
              <a:rPr lang="ar-SA" sz="18500" dirty="0">
                <a:latin typeface="Arial" pitchFamily="34" charset="0"/>
                <a:cs typeface="Arial" pitchFamily="34" charset="0"/>
              </a:rPr>
              <a:t>تحديد قسط الإهلاك السنوي </a:t>
            </a:r>
            <a:r>
              <a:rPr lang="ar-SA" sz="15400" dirty="0">
                <a:latin typeface="Arial" pitchFamily="34" charset="0"/>
                <a:cs typeface="Arial" pitchFamily="34" charset="0"/>
              </a:rPr>
              <a:t>للآلة بطريقة </a:t>
            </a:r>
            <a:r>
              <a:rPr lang="ar-SA" sz="15400" dirty="0">
                <a:highlight>
                  <a:srgbClr val="FFFF00"/>
                </a:highlight>
                <a:latin typeface="Arial" pitchFamily="34" charset="0"/>
                <a:cs typeface="Arial" pitchFamily="34" charset="0"/>
              </a:rPr>
              <a:t>القسط الثابت</a:t>
            </a:r>
            <a:r>
              <a:rPr lang="en-US" sz="15400" dirty="0">
                <a:latin typeface="Arial" pitchFamily="34" charset="0"/>
                <a:cs typeface="Arial" pitchFamily="34" charset="0"/>
              </a:rPr>
              <a:t>.</a:t>
            </a:r>
          </a:p>
          <a:p>
            <a:pPr algn="ctr" rtl="1"/>
            <a:r>
              <a:rPr lang="ar-EG" sz="15400" dirty="0">
                <a:latin typeface="Ara Aqeeq ExtraBold" pitchFamily="50" charset="-78"/>
                <a:cs typeface="Ara Aqeeq ExtraBold" pitchFamily="50" charset="-78"/>
              </a:rPr>
              <a:t>الحل</a:t>
            </a:r>
            <a:endParaRPr lang="en-US" sz="15400" dirty="0">
              <a:latin typeface="Ara Aqeeq ExtraBold" pitchFamily="50" charset="-78"/>
              <a:cs typeface="Ara Aqeeq ExtraBold" pitchFamily="50" charset="-78"/>
            </a:endParaRPr>
          </a:p>
          <a:p>
            <a:pPr marL="1835887" indent="-1835887" algn="r" rtl="1">
              <a:buFont typeface="Wingdings" pitchFamily="2" charset="2"/>
              <a:buChar char="§"/>
            </a:pPr>
            <a:r>
              <a:rPr lang="ar-SA" sz="15400" b="1" dirty="0">
                <a:highlight>
                  <a:srgbClr val="C0C0C0"/>
                </a:highlight>
                <a:latin typeface="Arial" pitchFamily="34" charset="0"/>
                <a:cs typeface="Arial" pitchFamily="34" charset="0"/>
              </a:rPr>
              <a:t>تكلفة الآلة </a:t>
            </a:r>
            <a:r>
              <a:rPr lang="ar-SA" sz="15400" b="1" dirty="0">
                <a:latin typeface="Arial" pitchFamily="34" charset="0"/>
                <a:cs typeface="Arial" pitchFamily="34" charset="0"/>
              </a:rPr>
              <a:t>= </a:t>
            </a:r>
            <a:r>
              <a:rPr lang="ar-SA" sz="15400" b="1" dirty="0">
                <a:highlight>
                  <a:srgbClr val="FFFF00"/>
                </a:highlight>
                <a:latin typeface="Arial" pitchFamily="34" charset="0"/>
                <a:cs typeface="Arial" pitchFamily="34" charset="0"/>
              </a:rPr>
              <a:t>35000+ 1000+4000</a:t>
            </a:r>
            <a:r>
              <a:rPr lang="ar-SA" sz="15400" b="1" dirty="0">
                <a:latin typeface="Arial" pitchFamily="34" charset="0"/>
                <a:cs typeface="Arial" pitchFamily="34" charset="0"/>
              </a:rPr>
              <a:t> = </a:t>
            </a:r>
            <a:r>
              <a:rPr lang="ar-SA" sz="22200" b="1" u="sng" dirty="0">
                <a:highlight>
                  <a:srgbClr val="C0C0C0"/>
                </a:highlight>
                <a:latin typeface="Arial" pitchFamily="34" charset="0"/>
                <a:cs typeface="Arial" pitchFamily="34" charset="0"/>
              </a:rPr>
              <a:t>40000</a:t>
            </a:r>
            <a:r>
              <a:rPr lang="ar-SA" sz="15400" b="1" dirty="0">
                <a:latin typeface="Arial" pitchFamily="34" charset="0"/>
                <a:cs typeface="Arial" pitchFamily="34" charset="0"/>
              </a:rPr>
              <a:t> ج</a:t>
            </a:r>
            <a:r>
              <a:rPr lang="en-US" sz="15400" b="1" dirty="0">
                <a:latin typeface="Arial" pitchFamily="34" charset="0"/>
                <a:cs typeface="Arial" pitchFamily="34" charset="0"/>
              </a:rPr>
              <a:t>.</a:t>
            </a:r>
            <a:r>
              <a:rPr lang="ar-SA" sz="15400" b="1" dirty="0">
                <a:latin typeface="Arial" pitchFamily="34" charset="0"/>
                <a:cs typeface="Arial" pitchFamily="34" charset="0"/>
              </a:rPr>
              <a:t>م</a:t>
            </a:r>
            <a:endParaRPr lang="en-US" sz="15400" b="1" dirty="0">
              <a:latin typeface="Arial" pitchFamily="34" charset="0"/>
              <a:cs typeface="Arial" pitchFamily="34" charset="0"/>
            </a:endParaRPr>
          </a:p>
          <a:p>
            <a:pPr marL="1835887" indent="-1835887" algn="r" rtl="1">
              <a:buFont typeface="Wingdings" pitchFamily="2" charset="2"/>
              <a:buChar char="§"/>
            </a:pPr>
            <a:r>
              <a:rPr lang="ar-SA" sz="15400" b="1" dirty="0">
                <a:latin typeface="Arial" pitchFamily="34" charset="0"/>
                <a:cs typeface="Arial" pitchFamily="34" charset="0"/>
              </a:rPr>
              <a:t>القسط السنوي</a:t>
            </a:r>
            <a:r>
              <a:rPr lang="en-US" sz="15400" b="1" dirty="0">
                <a:latin typeface="Arial" pitchFamily="34" charset="0"/>
                <a:cs typeface="Arial" pitchFamily="34" charset="0"/>
              </a:rPr>
              <a:t> =</a:t>
            </a:r>
            <a:r>
              <a:rPr lang="ar-EG" sz="15400" b="1" dirty="0">
                <a:latin typeface="Arial" pitchFamily="34" charset="0"/>
                <a:cs typeface="Arial" pitchFamily="34" charset="0"/>
              </a:rPr>
              <a:t>40000-10000=30000*25%=</a:t>
            </a:r>
            <a:r>
              <a:rPr lang="ar-EG" sz="22200" b="1" dirty="0">
                <a:highlight>
                  <a:srgbClr val="FFFF00"/>
                </a:highlight>
                <a:latin typeface="Arial" pitchFamily="34" charset="0"/>
                <a:cs typeface="Arial" pitchFamily="34" charset="0"/>
              </a:rPr>
              <a:t>7500</a:t>
            </a:r>
            <a:endParaRPr lang="ar-EG" sz="15400" b="1" dirty="0">
              <a:highlight>
                <a:srgbClr val="FFFF00"/>
              </a:highlight>
              <a:latin typeface="Arial" pitchFamily="34" charset="0"/>
              <a:cs typeface="Arial" pitchFamily="34" charset="0"/>
            </a:endParaRPr>
          </a:p>
          <a:p>
            <a:pPr algn="r" rtl="1"/>
            <a:r>
              <a:rPr lang="ar-EG" sz="15400" b="1" dirty="0">
                <a:latin typeface="Arial" pitchFamily="34" charset="0"/>
                <a:cs typeface="Arial" pitchFamily="34" charset="0"/>
              </a:rPr>
              <a:t>أهلاك سنة         </a:t>
            </a:r>
            <a:r>
              <a:rPr lang="ar-EG" sz="22200" b="1" dirty="0">
                <a:latin typeface="Arial" pitchFamily="34" charset="0"/>
                <a:cs typeface="Arial" pitchFamily="34" charset="0"/>
              </a:rPr>
              <a:t>1    2     3    4    5</a:t>
            </a:r>
          </a:p>
          <a:p>
            <a:pPr algn="r" rtl="1"/>
            <a:r>
              <a:rPr lang="ar-EG" sz="15400" b="1" dirty="0">
                <a:latin typeface="Arial" pitchFamily="34" charset="0"/>
                <a:cs typeface="Arial" pitchFamily="34" charset="0"/>
              </a:rPr>
              <a:t>                 3000  3000 3000 3000 3000  </a:t>
            </a:r>
          </a:p>
          <a:p>
            <a:pPr marL="1835887" indent="-1835887" algn="ctr" rtl="1">
              <a:buFont typeface="Wingdings" pitchFamily="2" charset="2"/>
              <a:buChar char="§"/>
            </a:pPr>
            <a:r>
              <a:rPr lang="ar-EG" sz="22200" b="1" dirty="0">
                <a:highlight>
                  <a:srgbClr val="FFFF00"/>
                </a:highlight>
                <a:latin typeface="Arial" pitchFamily="34" charset="0"/>
                <a:cs typeface="Arial" pitchFamily="34" charset="0"/>
              </a:rPr>
              <a:t>مجمع أهلاك الالة</a:t>
            </a:r>
          </a:p>
          <a:p>
            <a:pPr marL="1835887" indent="-1835887" algn="r" rtl="1">
              <a:buFont typeface="Wingdings" pitchFamily="2" charset="2"/>
              <a:buChar char="§"/>
            </a:pPr>
            <a:endParaRPr lang="ar-EG" sz="15400" b="1" dirty="0">
              <a:latin typeface="Arial" pitchFamily="34" charset="0"/>
              <a:cs typeface="Arial" pitchFamily="34" charset="0"/>
            </a:endParaRPr>
          </a:p>
          <a:p>
            <a:pPr algn="r" rtl="1"/>
            <a:endParaRPr lang="ar-EG" sz="15400" b="1" dirty="0">
              <a:latin typeface="Arial" pitchFamily="34" charset="0"/>
              <a:cs typeface="Arial" pitchFamily="34" charset="0"/>
            </a:endParaRPr>
          </a:p>
          <a:p>
            <a:pPr marL="1835887" indent="-1835887" algn="r" rtl="1">
              <a:buFont typeface="Wingdings" pitchFamily="2" charset="2"/>
              <a:buChar char="§"/>
            </a:pPr>
            <a:endParaRPr lang="ar-EG" sz="15400" b="1" dirty="0">
              <a:latin typeface="Arial" pitchFamily="34" charset="0"/>
              <a:cs typeface="Arial" pitchFamily="34" charset="0"/>
            </a:endParaRPr>
          </a:p>
          <a:p>
            <a:pPr marL="1835887" indent="-1835887" algn="r" rtl="1">
              <a:buFont typeface="Wingdings" pitchFamily="2" charset="2"/>
              <a:buChar char="§"/>
            </a:pPr>
            <a:endParaRPr lang="en-US" sz="154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3E56E59A-2A8C-58C4-FC9F-67948F2DF1A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1803267"/>
              </p:ext>
            </p:extLst>
          </p:nvPr>
        </p:nvGraphicFramePr>
        <p:xfrm>
          <a:off x="13902409" y="31327467"/>
          <a:ext cx="36287840" cy="676656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9071960">
                  <a:extLst>
                    <a:ext uri="{9D8B030D-6E8A-4147-A177-3AD203B41FA5}">
                      <a16:colId xmlns:a16="http://schemas.microsoft.com/office/drawing/2014/main" val="1588300028"/>
                    </a:ext>
                  </a:extLst>
                </a:gridCol>
                <a:gridCol w="8566376">
                  <a:extLst>
                    <a:ext uri="{9D8B030D-6E8A-4147-A177-3AD203B41FA5}">
                      <a16:colId xmlns:a16="http://schemas.microsoft.com/office/drawing/2014/main" val="4079367185"/>
                    </a:ext>
                  </a:extLst>
                </a:gridCol>
                <a:gridCol w="9577544">
                  <a:extLst>
                    <a:ext uri="{9D8B030D-6E8A-4147-A177-3AD203B41FA5}">
                      <a16:colId xmlns:a16="http://schemas.microsoft.com/office/drawing/2014/main" val="2854827710"/>
                    </a:ext>
                  </a:extLst>
                </a:gridCol>
                <a:gridCol w="9071960">
                  <a:extLst>
                    <a:ext uri="{9D8B030D-6E8A-4147-A177-3AD203B41FA5}">
                      <a16:colId xmlns:a16="http://schemas.microsoft.com/office/drawing/2014/main" val="182501429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EG" sz="21600" b="1" dirty="0" smtClean="0">
                          <a:latin typeface="Arial" pitchFamily="34" charset="0"/>
                          <a:cs typeface="+mn-cs"/>
                        </a:rPr>
                        <a:t>سنة</a:t>
                      </a:r>
                      <a:endParaRPr lang="ar-EG" sz="2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16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16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1600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15791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EG" sz="21600" b="1" dirty="0">
                          <a:latin typeface="Arial" pitchFamily="34" charset="0"/>
                          <a:cs typeface="+mn-cs"/>
                        </a:rPr>
                        <a:t>مجمع</a:t>
                      </a:r>
                      <a:endParaRPr lang="ar-EG" sz="2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EG" sz="15000" dirty="0" smtClean="0"/>
                        <a:t>7500</a:t>
                      </a:r>
                      <a:endParaRPr lang="ar-EG" sz="1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EG" sz="15000" dirty="0" smtClean="0"/>
                        <a:t>15000</a:t>
                      </a:r>
                      <a:endParaRPr lang="ar-EG" sz="1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EG" sz="15000" dirty="0"/>
                        <a:t>22500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5994019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4CAFD058-51F0-71EC-2E78-C2D1C99794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2448636"/>
              </p:ext>
            </p:extLst>
          </p:nvPr>
        </p:nvGraphicFramePr>
        <p:xfrm>
          <a:off x="0" y="31168376"/>
          <a:ext cx="16562512" cy="7208748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8428843">
                  <a:extLst>
                    <a:ext uri="{9D8B030D-6E8A-4147-A177-3AD203B41FA5}">
                      <a16:colId xmlns:a16="http://schemas.microsoft.com/office/drawing/2014/main" val="877043161"/>
                    </a:ext>
                  </a:extLst>
                </a:gridCol>
                <a:gridCol w="8133669">
                  <a:extLst>
                    <a:ext uri="{9D8B030D-6E8A-4147-A177-3AD203B41FA5}">
                      <a16:colId xmlns:a16="http://schemas.microsoft.com/office/drawing/2014/main" val="1865201068"/>
                    </a:ext>
                  </a:extLst>
                </a:gridCol>
              </a:tblGrid>
              <a:tr h="3100183">
                <a:tc>
                  <a:txBody>
                    <a:bodyPr/>
                    <a:lstStyle/>
                    <a:p>
                      <a:pPr algn="ctr" rtl="1"/>
                      <a:r>
                        <a:rPr lang="ar-EG" sz="216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1600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7392425"/>
                  </a:ext>
                </a:extLst>
              </a:tr>
              <a:tr h="3825468">
                <a:tc>
                  <a:txBody>
                    <a:bodyPr/>
                    <a:lstStyle/>
                    <a:p>
                      <a:pPr rtl="1"/>
                      <a:r>
                        <a:rPr lang="ar-EG" sz="18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30000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EG" sz="18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37500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28313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680697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31874"/>
            <a:ext cx="50262256" cy="4137330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lIns="190932" tIns="95466" rIns="190932" bIns="95466">
            <a:spAutoFit/>
          </a:bodyPr>
          <a:lstStyle/>
          <a:p>
            <a:pPr marL="1376916" indent="-1376916" algn="r" rtl="1">
              <a:buFont typeface="Courier New" pitchFamily="49" charset="0"/>
              <a:buChar char="o"/>
            </a:pPr>
            <a:r>
              <a:rPr lang="ar-SA" sz="22200" b="1" dirty="0">
                <a:solidFill>
                  <a:srgbClr val="C00000"/>
                </a:solidFill>
                <a:latin typeface="Arial" pitchFamily="34" charset="0"/>
                <a:cs typeface="Amine_mod" pitchFamily="2" charset="-78"/>
              </a:rPr>
              <a:t>طريقة القسط المتناقص</a:t>
            </a:r>
            <a:r>
              <a:rPr lang="ar-EG" sz="22200" b="1" dirty="0">
                <a:solidFill>
                  <a:srgbClr val="C00000"/>
                </a:solidFill>
                <a:latin typeface="Arial" pitchFamily="34" charset="0"/>
                <a:cs typeface="Amine_mod" pitchFamily="2" charset="-78"/>
              </a:rPr>
              <a:t> </a:t>
            </a:r>
            <a:r>
              <a:rPr lang="ar-EG" sz="154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:</a:t>
            </a:r>
            <a:r>
              <a:rPr lang="ar-SA" sz="15400" dirty="0">
                <a:latin typeface="Arial" pitchFamily="34" charset="0"/>
                <a:cs typeface="Arial" pitchFamily="34" charset="0"/>
              </a:rPr>
              <a:t>يتم احتساب الإهلاك بطريقة القسط المتناقص كنسبة ثابتة من صافي القيمة الدفترية للأصل في بداية الفترة المالية ، ونظراً لتناقص صافي القيمة من سنة إلى أخرى نتيجة الإهلاك فإن قيمة قسط الإهلاك السنوي في السنة الأولى تكون </a:t>
            </a:r>
            <a:r>
              <a:rPr lang="ar-EG" sz="15400" dirty="0">
                <a:latin typeface="Arial" pitchFamily="34" charset="0"/>
                <a:cs typeface="Arial" pitchFamily="34" charset="0"/>
              </a:rPr>
              <a:t>أكبر </a:t>
            </a:r>
            <a:r>
              <a:rPr lang="ar-SA" sz="15400" dirty="0">
                <a:latin typeface="Arial" pitchFamily="34" charset="0"/>
                <a:cs typeface="Arial" pitchFamily="34" charset="0"/>
              </a:rPr>
              <a:t>من السنوات التي تليها</a:t>
            </a:r>
            <a:endParaRPr lang="ar-EG" sz="15400" dirty="0">
              <a:latin typeface="Arial" pitchFamily="34" charset="0"/>
              <a:cs typeface="Arial" pitchFamily="34" charset="0"/>
            </a:endParaRPr>
          </a:p>
          <a:p>
            <a:pPr algn="r" rtl="1"/>
            <a:r>
              <a:rPr lang="ar-SA" sz="22300" b="1" u="sng" dirty="0">
                <a:solidFill>
                  <a:srgbClr val="002060"/>
                </a:solidFill>
                <a:latin typeface="29LT Azer" pitchFamily="2" charset="-78"/>
                <a:cs typeface="29LT Azer" pitchFamily="2" charset="-78"/>
              </a:rPr>
              <a:t>مثال</a:t>
            </a:r>
            <a:r>
              <a:rPr lang="ar-SA" sz="223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sz="15400" dirty="0">
                <a:latin typeface="Arial" pitchFamily="34" charset="0"/>
                <a:cs typeface="Arial" pitchFamily="34" charset="0"/>
              </a:rPr>
              <a:t>اشترت منشاة سيارة بمبلغ</a:t>
            </a:r>
            <a:r>
              <a:rPr lang="en-US" sz="15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5400" dirty="0">
                <a:highlight>
                  <a:srgbClr val="FFFF00"/>
                </a:highlight>
                <a:latin typeface="Arial" pitchFamily="34" charset="0"/>
                <a:cs typeface="Arial" pitchFamily="34" charset="0"/>
              </a:rPr>
              <a:t>95,000</a:t>
            </a:r>
            <a:r>
              <a:rPr lang="en-US" sz="15400" dirty="0">
                <a:latin typeface="Arial" pitchFamily="34" charset="0"/>
                <a:cs typeface="Arial" pitchFamily="34" charset="0"/>
              </a:rPr>
              <a:t> </a:t>
            </a:r>
            <a:r>
              <a:rPr lang="ar-SA" sz="15400" dirty="0">
                <a:latin typeface="Arial" pitchFamily="34" charset="0"/>
                <a:cs typeface="Arial" pitchFamily="34" charset="0"/>
              </a:rPr>
              <a:t>ج</a:t>
            </a:r>
            <a:r>
              <a:rPr lang="en-US" sz="15400" dirty="0">
                <a:latin typeface="Arial" pitchFamily="34" charset="0"/>
                <a:cs typeface="Arial" pitchFamily="34" charset="0"/>
              </a:rPr>
              <a:t>.</a:t>
            </a:r>
            <a:r>
              <a:rPr lang="ar-SA" sz="15400" dirty="0">
                <a:latin typeface="Arial" pitchFamily="34" charset="0"/>
                <a:cs typeface="Arial" pitchFamily="34" charset="0"/>
              </a:rPr>
              <a:t>م ، وبلغت مصاريف التسجيل والترخيص</a:t>
            </a:r>
            <a:r>
              <a:rPr lang="en-US" sz="15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5400" dirty="0">
                <a:highlight>
                  <a:srgbClr val="FFFF00"/>
                </a:highlight>
                <a:latin typeface="Arial" pitchFamily="34" charset="0"/>
                <a:cs typeface="Arial" pitchFamily="34" charset="0"/>
              </a:rPr>
              <a:t>3000</a:t>
            </a:r>
            <a:r>
              <a:rPr lang="en-US" sz="15400" dirty="0">
                <a:latin typeface="Arial" pitchFamily="34" charset="0"/>
                <a:cs typeface="Arial" pitchFamily="34" charset="0"/>
              </a:rPr>
              <a:t> </a:t>
            </a:r>
            <a:r>
              <a:rPr lang="ar-SA" sz="15400" dirty="0">
                <a:latin typeface="Arial" pitchFamily="34" charset="0"/>
                <a:cs typeface="Arial" pitchFamily="34" charset="0"/>
              </a:rPr>
              <a:t>ج</a:t>
            </a:r>
            <a:r>
              <a:rPr lang="en-US" sz="15400" dirty="0">
                <a:latin typeface="Arial" pitchFamily="34" charset="0"/>
                <a:cs typeface="Arial" pitchFamily="34" charset="0"/>
              </a:rPr>
              <a:t>.</a:t>
            </a:r>
            <a:r>
              <a:rPr lang="ar-SA" sz="15400" dirty="0">
                <a:latin typeface="Arial" pitchFamily="34" charset="0"/>
                <a:cs typeface="Arial" pitchFamily="34" charset="0"/>
              </a:rPr>
              <a:t>م ، ومصاريف تركيب صندوق عليها لاستخدامها في نقل البضاعة</a:t>
            </a:r>
            <a:r>
              <a:rPr lang="en-US" sz="15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5400" dirty="0">
                <a:highlight>
                  <a:srgbClr val="FFFF00"/>
                </a:highlight>
                <a:latin typeface="Arial" pitchFamily="34" charset="0"/>
                <a:cs typeface="Arial" pitchFamily="34" charset="0"/>
              </a:rPr>
              <a:t>2000</a:t>
            </a:r>
            <a:r>
              <a:rPr lang="en-US" sz="15400" dirty="0">
                <a:latin typeface="Arial" pitchFamily="34" charset="0"/>
                <a:cs typeface="Arial" pitchFamily="34" charset="0"/>
              </a:rPr>
              <a:t> </a:t>
            </a:r>
            <a:r>
              <a:rPr lang="ar-SA" sz="15400" dirty="0">
                <a:latin typeface="Arial" pitchFamily="34" charset="0"/>
                <a:cs typeface="Arial" pitchFamily="34" charset="0"/>
              </a:rPr>
              <a:t>ج</a:t>
            </a:r>
            <a:r>
              <a:rPr lang="en-US" sz="15400" dirty="0">
                <a:latin typeface="Arial" pitchFamily="34" charset="0"/>
                <a:cs typeface="Arial" pitchFamily="34" charset="0"/>
              </a:rPr>
              <a:t>.</a:t>
            </a:r>
            <a:r>
              <a:rPr lang="ar-SA" sz="15400" dirty="0">
                <a:latin typeface="Arial" pitchFamily="34" charset="0"/>
                <a:cs typeface="Arial" pitchFamily="34" charset="0"/>
              </a:rPr>
              <a:t>م فإذا إفترض</a:t>
            </a:r>
            <a:r>
              <a:rPr lang="ar-EG" sz="15400" dirty="0">
                <a:latin typeface="Arial" pitchFamily="34" charset="0"/>
                <a:cs typeface="Arial" pitchFamily="34" charset="0"/>
              </a:rPr>
              <a:t> </a:t>
            </a:r>
            <a:r>
              <a:rPr lang="ar-SA" sz="15400" dirty="0">
                <a:latin typeface="Arial" pitchFamily="34" charset="0"/>
                <a:cs typeface="Arial" pitchFamily="34" charset="0"/>
              </a:rPr>
              <a:t> أنها تستهلك ب</a:t>
            </a:r>
            <a:r>
              <a:rPr lang="en-US" sz="15400" dirty="0">
                <a:latin typeface="Arial" pitchFamily="34" charset="0"/>
                <a:cs typeface="Arial" pitchFamily="34" charset="0"/>
              </a:rPr>
              <a:t> 25 % </a:t>
            </a:r>
            <a:r>
              <a:rPr lang="ar-SA" sz="15400" dirty="0">
                <a:latin typeface="Arial" pitchFamily="34" charset="0"/>
                <a:cs typeface="Arial" pitchFamily="34" charset="0"/>
              </a:rPr>
              <a:t>قسط متناقص</a:t>
            </a:r>
            <a:endParaRPr lang="en-US" sz="15400" dirty="0">
              <a:latin typeface="Arial" pitchFamily="34" charset="0"/>
              <a:cs typeface="Arial" pitchFamily="34" charset="0"/>
            </a:endParaRPr>
          </a:p>
          <a:p>
            <a:pPr algn="r" rtl="1"/>
            <a:r>
              <a:rPr lang="ar-SA" sz="15400" dirty="0">
                <a:latin typeface="Arial" pitchFamily="34" charset="0"/>
                <a:cs typeface="Arial" pitchFamily="34" charset="0"/>
              </a:rPr>
              <a:t>المطلوب احتساب أقساط الإهلاك عن السنوات </a:t>
            </a:r>
            <a:r>
              <a:rPr lang="ar-SA" sz="15400" b="1" dirty="0">
                <a:highlight>
                  <a:srgbClr val="C0C0C0"/>
                </a:highlight>
                <a:latin typeface="Arial" pitchFamily="34" charset="0"/>
                <a:cs typeface="Arial" pitchFamily="34" charset="0"/>
              </a:rPr>
              <a:t>الأربعة</a:t>
            </a:r>
            <a:r>
              <a:rPr lang="ar-SA" sz="15400" dirty="0">
                <a:latin typeface="Arial" pitchFamily="34" charset="0"/>
                <a:cs typeface="Arial" pitchFamily="34" charset="0"/>
              </a:rPr>
              <a:t> الأولى</a:t>
            </a:r>
            <a:r>
              <a:rPr lang="ar-EG" sz="15400" dirty="0">
                <a:latin typeface="Arial" pitchFamily="34" charset="0"/>
                <a:cs typeface="Arial" pitchFamily="34" charset="0"/>
              </a:rPr>
              <a:t> علما بان الخردة </a:t>
            </a:r>
            <a:r>
              <a:rPr lang="ar-EG" sz="15400" b="1" dirty="0">
                <a:latin typeface="Arial" pitchFamily="34" charset="0"/>
                <a:cs typeface="Arial" pitchFamily="34" charset="0"/>
              </a:rPr>
              <a:t>3000</a:t>
            </a:r>
          </a:p>
          <a:p>
            <a:pPr algn="ctr" rtl="1"/>
            <a:r>
              <a:rPr lang="ar-EG" sz="22300" b="1" dirty="0" smtClean="0">
                <a:latin typeface="Arial" pitchFamily="34" charset="0"/>
                <a:cs typeface="Arial" pitchFamily="34" charset="0"/>
              </a:rPr>
              <a:t>الحل</a:t>
            </a:r>
            <a:endParaRPr lang="ar-EG" sz="22300" b="1" dirty="0">
              <a:latin typeface="Arial" pitchFamily="34" charset="0"/>
              <a:cs typeface="Arial" pitchFamily="34" charset="0"/>
            </a:endParaRPr>
          </a:p>
          <a:p>
            <a:pPr algn="ctr" rtl="1"/>
            <a:r>
              <a:rPr lang="ar-EG" sz="18600" b="1" dirty="0">
                <a:highlight>
                  <a:srgbClr val="C0C0C0"/>
                </a:highlight>
                <a:latin typeface="Arial" pitchFamily="34" charset="0"/>
                <a:cs typeface="Arial" pitchFamily="34" charset="0"/>
              </a:rPr>
              <a:t>الأصل – مجمع * نسبة</a:t>
            </a:r>
            <a:endParaRPr lang="en-US" sz="12800" b="1" dirty="0">
              <a:highlight>
                <a:srgbClr val="C0C0C0"/>
              </a:highlight>
              <a:latin typeface="Arial" pitchFamily="34" charset="0"/>
              <a:cs typeface="Arial" pitchFamily="34" charset="0"/>
            </a:endParaRPr>
          </a:p>
          <a:p>
            <a:pPr marL="1223924" indent="-1223924" algn="r" rtl="1">
              <a:buFont typeface="Wingdings" pitchFamily="2" charset="2"/>
              <a:buChar char="§"/>
            </a:pPr>
            <a:r>
              <a:rPr lang="ar-SA" sz="15400" dirty="0">
                <a:latin typeface="Arial" pitchFamily="34" charset="0"/>
                <a:cs typeface="Arial" pitchFamily="34" charset="0"/>
              </a:rPr>
              <a:t>قسط إهلاك السنة الأولى =</a:t>
            </a:r>
            <a:r>
              <a:rPr lang="ar-EG" sz="15400" dirty="0">
                <a:latin typeface="Arial" pitchFamily="34" charset="0"/>
                <a:cs typeface="Arial" pitchFamily="34" charset="0"/>
              </a:rPr>
              <a:t>100000- </a:t>
            </a:r>
            <a:r>
              <a:rPr lang="ar-EG" sz="15400" dirty="0">
                <a:highlight>
                  <a:srgbClr val="FFFF00"/>
                </a:highlight>
                <a:latin typeface="Arial" pitchFamily="34" charset="0"/>
                <a:cs typeface="Arial" pitchFamily="34" charset="0"/>
              </a:rPr>
              <a:t>صفر</a:t>
            </a:r>
            <a:r>
              <a:rPr lang="ar-EG" sz="15400" dirty="0">
                <a:latin typeface="Arial" pitchFamily="34" charset="0"/>
                <a:cs typeface="Arial" pitchFamily="34" charset="0"/>
              </a:rPr>
              <a:t> *25%</a:t>
            </a:r>
            <a:r>
              <a:rPr lang="ar-SA" sz="15400" dirty="0">
                <a:latin typeface="Arial" pitchFamily="34" charset="0"/>
                <a:cs typeface="Arial" pitchFamily="34" charset="0"/>
              </a:rPr>
              <a:t> =</a:t>
            </a:r>
            <a:r>
              <a:rPr lang="ar-EG" sz="15400" dirty="0">
                <a:highlight>
                  <a:srgbClr val="FFFF00"/>
                </a:highlight>
                <a:latin typeface="Arial" pitchFamily="34" charset="0"/>
                <a:cs typeface="Arial" pitchFamily="34" charset="0"/>
              </a:rPr>
              <a:t>25000</a:t>
            </a:r>
            <a:r>
              <a:rPr lang="ar-SA" sz="15400" dirty="0">
                <a:latin typeface="Arial" pitchFamily="34" charset="0"/>
                <a:cs typeface="Arial" pitchFamily="34" charset="0"/>
              </a:rPr>
              <a:t> ج</a:t>
            </a:r>
            <a:r>
              <a:rPr lang="en-US" sz="15400" dirty="0">
                <a:latin typeface="Arial" pitchFamily="34" charset="0"/>
                <a:cs typeface="Arial" pitchFamily="34" charset="0"/>
              </a:rPr>
              <a:t>.</a:t>
            </a:r>
            <a:r>
              <a:rPr lang="ar-SA" sz="15400" dirty="0">
                <a:latin typeface="Arial" pitchFamily="34" charset="0"/>
                <a:cs typeface="Arial" pitchFamily="34" charset="0"/>
              </a:rPr>
              <a:t>م</a:t>
            </a:r>
            <a:endParaRPr lang="en-US" sz="15400" dirty="0">
              <a:latin typeface="Arial" pitchFamily="34" charset="0"/>
              <a:cs typeface="Arial" pitchFamily="34" charset="0"/>
            </a:endParaRPr>
          </a:p>
          <a:p>
            <a:pPr marL="1223924" indent="-1223924" algn="r" rtl="1">
              <a:buFont typeface="Wingdings" pitchFamily="2" charset="2"/>
              <a:buChar char="§"/>
            </a:pPr>
            <a:r>
              <a:rPr lang="ar-SA" sz="15400" dirty="0">
                <a:latin typeface="Arial" pitchFamily="34" charset="0"/>
                <a:cs typeface="Arial" pitchFamily="34" charset="0"/>
              </a:rPr>
              <a:t>قسط إهلاك السنة الثانية =(100000 – </a:t>
            </a:r>
            <a:r>
              <a:rPr lang="ar-EG" sz="15400" dirty="0">
                <a:highlight>
                  <a:srgbClr val="FFFF00"/>
                </a:highlight>
                <a:latin typeface="Arial" pitchFamily="34" charset="0"/>
                <a:cs typeface="Arial" pitchFamily="34" charset="0"/>
              </a:rPr>
              <a:t>25000</a:t>
            </a:r>
            <a:r>
              <a:rPr lang="ar-SA" sz="15400" dirty="0">
                <a:latin typeface="Arial" pitchFamily="34" charset="0"/>
                <a:cs typeface="Arial" pitchFamily="34" charset="0"/>
              </a:rPr>
              <a:t>) *  2</a:t>
            </a:r>
            <a:r>
              <a:rPr lang="ar-EG" sz="15400" dirty="0">
                <a:latin typeface="Arial" pitchFamily="34" charset="0"/>
                <a:cs typeface="Arial" pitchFamily="34" charset="0"/>
              </a:rPr>
              <a:t>5</a:t>
            </a:r>
            <a:r>
              <a:rPr lang="ar-SA" sz="15400" dirty="0">
                <a:latin typeface="Arial" pitchFamily="34" charset="0"/>
                <a:cs typeface="Arial" pitchFamily="34" charset="0"/>
              </a:rPr>
              <a:t> % = </a:t>
            </a:r>
            <a:r>
              <a:rPr lang="ar-EG" sz="15400" dirty="0">
                <a:latin typeface="Arial" pitchFamily="34" charset="0"/>
                <a:cs typeface="Arial" pitchFamily="34" charset="0"/>
              </a:rPr>
              <a:t>18750</a:t>
            </a:r>
            <a:r>
              <a:rPr lang="ar-SA" sz="15400" dirty="0">
                <a:latin typeface="Arial" pitchFamily="34" charset="0"/>
                <a:cs typeface="Arial" pitchFamily="34" charset="0"/>
              </a:rPr>
              <a:t> ج</a:t>
            </a:r>
            <a:r>
              <a:rPr lang="en-US" sz="15400" dirty="0">
                <a:latin typeface="Arial" pitchFamily="34" charset="0"/>
                <a:cs typeface="Arial" pitchFamily="34" charset="0"/>
              </a:rPr>
              <a:t>.</a:t>
            </a:r>
            <a:r>
              <a:rPr lang="ar-SA" sz="15400" dirty="0">
                <a:latin typeface="Arial" pitchFamily="34" charset="0"/>
                <a:cs typeface="Arial" pitchFamily="34" charset="0"/>
              </a:rPr>
              <a:t>م</a:t>
            </a:r>
            <a:endParaRPr lang="en-US" sz="15400" dirty="0">
              <a:latin typeface="Arial" pitchFamily="34" charset="0"/>
              <a:cs typeface="Arial" pitchFamily="34" charset="0"/>
            </a:endParaRPr>
          </a:p>
          <a:p>
            <a:pPr marL="1223924" indent="-1223924" algn="r" rtl="1">
              <a:buFont typeface="Wingdings" pitchFamily="2" charset="2"/>
              <a:buChar char="§"/>
            </a:pPr>
            <a:r>
              <a:rPr lang="ar-SA" sz="15400" dirty="0">
                <a:latin typeface="Arial" pitchFamily="34" charset="0"/>
                <a:cs typeface="Arial" pitchFamily="34" charset="0"/>
              </a:rPr>
              <a:t>قسط إهلاك السنة الثالثة =(</a:t>
            </a:r>
            <a:r>
              <a:rPr lang="ar-EG" sz="15400" dirty="0">
                <a:latin typeface="Arial" pitchFamily="34" charset="0"/>
                <a:cs typeface="Arial" pitchFamily="34" charset="0"/>
              </a:rPr>
              <a:t>100000- (25000+18750</a:t>
            </a:r>
            <a:r>
              <a:rPr lang="ar-SA" sz="15400" dirty="0">
                <a:latin typeface="Arial" pitchFamily="34" charset="0"/>
                <a:cs typeface="Arial" pitchFamily="34" charset="0"/>
              </a:rPr>
              <a:t>) * </a:t>
            </a:r>
            <a:r>
              <a:rPr lang="ar-EG" sz="15400" dirty="0">
                <a:latin typeface="Arial" pitchFamily="34" charset="0"/>
                <a:cs typeface="Arial" pitchFamily="34" charset="0"/>
              </a:rPr>
              <a:t>25</a:t>
            </a:r>
            <a:r>
              <a:rPr lang="ar-SA" sz="15400" dirty="0">
                <a:latin typeface="Arial" pitchFamily="34" charset="0"/>
                <a:cs typeface="Arial" pitchFamily="34" charset="0"/>
              </a:rPr>
              <a:t> % =</a:t>
            </a:r>
            <a:r>
              <a:rPr lang="ar-EG" sz="15400" dirty="0">
                <a:latin typeface="Arial" pitchFamily="34" charset="0"/>
                <a:cs typeface="Arial" pitchFamily="34" charset="0"/>
              </a:rPr>
              <a:t>14062</a:t>
            </a:r>
            <a:r>
              <a:rPr lang="ar-SA" sz="15400" dirty="0">
                <a:latin typeface="Arial" pitchFamily="34" charset="0"/>
                <a:cs typeface="Arial" pitchFamily="34" charset="0"/>
              </a:rPr>
              <a:t> ج</a:t>
            </a:r>
            <a:r>
              <a:rPr lang="en-US" sz="15400" dirty="0">
                <a:latin typeface="Arial" pitchFamily="34" charset="0"/>
                <a:cs typeface="Arial" pitchFamily="34" charset="0"/>
              </a:rPr>
              <a:t>.</a:t>
            </a:r>
            <a:r>
              <a:rPr lang="ar-SA" sz="15400" dirty="0">
                <a:latin typeface="Arial" pitchFamily="34" charset="0"/>
                <a:cs typeface="Arial" pitchFamily="34" charset="0"/>
              </a:rPr>
              <a:t>م</a:t>
            </a:r>
            <a:endParaRPr lang="ar-EG" sz="15400" dirty="0">
              <a:latin typeface="Arial" pitchFamily="34" charset="0"/>
              <a:cs typeface="Arial" pitchFamily="34" charset="0"/>
            </a:endParaRPr>
          </a:p>
          <a:p>
            <a:pPr algn="r" rtl="1"/>
            <a:r>
              <a:rPr lang="ar-EG" sz="12800" b="1" dirty="0">
                <a:latin typeface="Arial" pitchFamily="34" charset="0"/>
                <a:cs typeface="Arial" pitchFamily="34" charset="0"/>
              </a:rPr>
              <a:t>قسط السنة الرابعة  الأخيرة = ( 100000- </a:t>
            </a:r>
            <a:r>
              <a:rPr lang="ar-EG" sz="12800" b="1" dirty="0">
                <a:highlight>
                  <a:srgbClr val="FFFF00"/>
                </a:highlight>
                <a:latin typeface="Arial" pitchFamily="34" charset="0"/>
                <a:cs typeface="Arial" pitchFamily="34" charset="0"/>
              </a:rPr>
              <a:t>خردة</a:t>
            </a:r>
            <a:r>
              <a:rPr lang="ar-EG" sz="12800" b="1" dirty="0">
                <a:latin typeface="Arial" pitchFamily="34" charset="0"/>
                <a:cs typeface="Arial" pitchFamily="34" charset="0"/>
              </a:rPr>
              <a:t> 3000- 57812) * </a:t>
            </a:r>
            <a:r>
              <a:rPr lang="ar-EG" sz="12800" b="1" dirty="0" smtClean="0">
                <a:latin typeface="Arial" pitchFamily="34" charset="0"/>
                <a:cs typeface="Arial" pitchFamily="34" charset="0"/>
              </a:rPr>
              <a:t>25% </a:t>
            </a:r>
            <a:r>
              <a:rPr lang="ar-EG" sz="12800" b="1" dirty="0">
                <a:latin typeface="Arial" pitchFamily="34" charset="0"/>
                <a:cs typeface="Arial" pitchFamily="34" charset="0"/>
              </a:rPr>
              <a:t>= 9797</a:t>
            </a:r>
          </a:p>
        </p:txBody>
      </p:sp>
    </p:spTree>
    <p:extLst>
      <p:ext uri="{BB962C8B-B14F-4D97-AF65-F5344CB8AC3E}">
        <p14:creationId xmlns:p14="http://schemas.microsoft.com/office/powerpoint/2010/main" val="25432976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36776" y="2484563"/>
            <a:ext cx="49253472" cy="3697935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1714500" indent="-1714500" algn="r" rtl="1">
              <a:buFont typeface="Courier New" pitchFamily="49" charset="0"/>
              <a:buChar char="o"/>
            </a:pPr>
            <a:r>
              <a:rPr lang="ar-SA" sz="23900" b="1" dirty="0">
                <a:solidFill>
                  <a:srgbClr val="C00000"/>
                </a:solidFill>
                <a:latin typeface="Arial" pitchFamily="34" charset="0"/>
                <a:cs typeface="Amine_mod" pitchFamily="2" charset="-78"/>
              </a:rPr>
              <a:t>أهلاك طريقة أعادة التقدير</a:t>
            </a:r>
            <a:r>
              <a:rPr lang="ar-SA" sz="16600" b="1" dirty="0">
                <a:latin typeface="Arial" pitchFamily="34" charset="0"/>
                <a:cs typeface="Amine_mod" pitchFamily="2" charset="-78"/>
              </a:rPr>
              <a:t>: </a:t>
            </a:r>
            <a:r>
              <a:rPr lang="ar-SA" sz="16600" dirty="0">
                <a:latin typeface="Arial" pitchFamily="34" charset="0"/>
              </a:rPr>
              <a:t>وفـي هذه الطريقة يقوم المحاسب المالي بتقدير قيمة للأصل الثابت في بداية السنة المالية (١/١ ) ثم في (</a:t>
            </a:r>
            <a:r>
              <a:rPr lang="ar-EG" sz="16600" dirty="0">
                <a:latin typeface="Arial" pitchFamily="34" charset="0"/>
              </a:rPr>
              <a:t>12/31</a:t>
            </a:r>
            <a:r>
              <a:rPr lang="ar-SA" sz="16600" dirty="0">
                <a:latin typeface="Arial" pitchFamily="34" charset="0"/>
              </a:rPr>
              <a:t> )آخر السنة المالية يعيد تقدير قيمة لـنفس الأصـل والفرق بين القيمتين – في بداية السنة وفي آخرها – هو قسط الإهلاك . </a:t>
            </a:r>
            <a:endParaRPr lang="ar-EG" sz="16600" dirty="0">
              <a:latin typeface="Arial" pitchFamily="34" charset="0"/>
            </a:endParaRPr>
          </a:p>
          <a:p>
            <a:pPr algn="r" rtl="1"/>
            <a:endParaRPr lang="ar-EG" sz="16600" dirty="0">
              <a:latin typeface="Arial" pitchFamily="34" charset="0"/>
            </a:endParaRPr>
          </a:p>
          <a:p>
            <a:pPr lvl="0" algn="r" rtl="1"/>
            <a:r>
              <a:rPr lang="ar-SA" sz="16600" b="1" u="sng" dirty="0">
                <a:latin typeface="29LT Azer" pitchFamily="2" charset="-78"/>
                <a:cs typeface="29LT Azer" pitchFamily="2" charset="-78"/>
              </a:rPr>
              <a:t>مثال</a:t>
            </a:r>
            <a:r>
              <a:rPr lang="ar-SA" sz="16600" dirty="0">
                <a:latin typeface="Arial" pitchFamily="34" charset="0"/>
              </a:rPr>
              <a:t> : ضـمن أصـول شركة السلام مجموعة من العدد والمفكات والأدوات الصـغيرة قـدرت قيمتها في ١/١/٢٠٠٤ بمبلغ ٩٠٠٠ جنيه ، وفي آخر السنة فـي </a:t>
            </a:r>
            <a:r>
              <a:rPr lang="ar-EG" sz="16600" dirty="0">
                <a:latin typeface="Arial" pitchFamily="34" charset="0"/>
              </a:rPr>
              <a:t>2004/12/31</a:t>
            </a:r>
            <a:r>
              <a:rPr lang="ar-SA" sz="16600" dirty="0">
                <a:latin typeface="Arial" pitchFamily="34" charset="0"/>
              </a:rPr>
              <a:t> أعيد تقدير نفس هذه المجموعة من العدد والأدوات فكانت ٧٠٠٠ جنيه</a:t>
            </a:r>
            <a:endParaRPr lang="ar-EG" sz="16600" dirty="0">
              <a:latin typeface="Arial" pitchFamily="34" charset="0"/>
            </a:endParaRPr>
          </a:p>
          <a:p>
            <a:pPr lvl="0" algn="ctr" rtl="1"/>
            <a:r>
              <a:rPr lang="ar-SA" sz="16600" dirty="0">
                <a:latin typeface="Arial" pitchFamily="34" charset="0"/>
              </a:rPr>
              <a:t> </a:t>
            </a:r>
            <a:r>
              <a:rPr lang="ar-EG" sz="16600" b="1" dirty="0">
                <a:latin typeface="Arial" pitchFamily="34" charset="0"/>
              </a:rPr>
              <a:t>الحل</a:t>
            </a:r>
          </a:p>
          <a:p>
            <a:pPr algn="r" rtl="1"/>
            <a:r>
              <a:rPr lang="ar-SA" sz="16600" b="1" dirty="0">
                <a:latin typeface="Arial" pitchFamily="34" charset="0"/>
              </a:rPr>
              <a:t>قسط الإهلاك =</a:t>
            </a:r>
            <a:r>
              <a:rPr lang="ar-EG" sz="16600" b="1" dirty="0">
                <a:latin typeface="Arial" pitchFamily="34" charset="0"/>
              </a:rPr>
              <a:t>2004/1/1</a:t>
            </a:r>
            <a:r>
              <a:rPr lang="ar-SA" sz="16600" b="1" dirty="0">
                <a:latin typeface="Arial" pitchFamily="34" charset="0"/>
              </a:rPr>
              <a:t> في القيمة جنيه ٩٠٠٠</a:t>
            </a:r>
            <a:endParaRPr lang="en-US" sz="16600" b="1" dirty="0">
              <a:latin typeface="Arial" pitchFamily="34" charset="0"/>
              <a:cs typeface="Arial" pitchFamily="34" charset="0"/>
            </a:endParaRPr>
          </a:p>
          <a:p>
            <a:pPr algn="r" rtl="1"/>
            <a:r>
              <a:rPr lang="ar-EG" sz="16600" b="1" dirty="0">
                <a:latin typeface="Arial" pitchFamily="34" charset="0"/>
              </a:rPr>
              <a:t>2004/12/31</a:t>
            </a:r>
            <a:r>
              <a:rPr lang="ar-SA" sz="16600" b="1" dirty="0">
                <a:latin typeface="Arial" pitchFamily="34" charset="0"/>
              </a:rPr>
              <a:t>في القيمة جنيه ٧٠٠٠ =2000 جنية</a:t>
            </a:r>
            <a:endParaRPr lang="en-US" sz="16600" b="1" dirty="0">
              <a:latin typeface="Arial" pitchFamily="34" charset="0"/>
              <a:cs typeface="Arial" pitchFamily="34" charset="0"/>
            </a:endParaRPr>
          </a:p>
          <a:p>
            <a:pPr algn="r"/>
            <a:r>
              <a:rPr lang="ar-SA" sz="16600" b="1" dirty="0">
                <a:latin typeface="Arial" pitchFamily="34" charset="0"/>
              </a:rPr>
              <a:t>قسط إهلاك السنة الرابعة =  (64000 – 12800 ) * 20 % =10240 ج</a:t>
            </a:r>
            <a:r>
              <a:rPr lang="en-US" sz="16600" dirty="0">
                <a:latin typeface="Arial" pitchFamily="34" charset="0"/>
                <a:cs typeface="Arial" pitchFamily="34" charset="0"/>
              </a:rPr>
              <a:t>.</a:t>
            </a:r>
            <a:r>
              <a:rPr lang="ar-SA" sz="16600" dirty="0">
                <a:latin typeface="Arial" pitchFamily="34" charset="0"/>
              </a:rPr>
              <a:t>م</a:t>
            </a:r>
            <a:endParaRPr lang="ar-EG" sz="16600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4211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993560" y="4500787"/>
            <a:ext cx="38740304" cy="2772308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EG" sz="49600" b="1" dirty="0" smtClean="0"/>
              <a:t>مهام </a:t>
            </a:r>
            <a:endParaRPr lang="ar-EG" sz="49600" b="1" dirty="0" smtClean="0"/>
          </a:p>
          <a:p>
            <a:pPr algn="ctr"/>
            <a:r>
              <a:rPr lang="ar-EG" sz="49600" b="1" smtClean="0"/>
              <a:t>الميعاد الاربعاء الساعة 3</a:t>
            </a:r>
            <a:endParaRPr lang="ar-EG" sz="49600" b="1" dirty="0"/>
          </a:p>
        </p:txBody>
      </p:sp>
    </p:spTree>
    <p:extLst>
      <p:ext uri="{BB962C8B-B14F-4D97-AF65-F5344CB8AC3E}">
        <p14:creationId xmlns:p14="http://schemas.microsoft.com/office/powerpoint/2010/main" val="8699474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08784" y="8749259"/>
            <a:ext cx="48965440" cy="31791819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7885163"/>
            <a:ext cx="9217024" cy="849694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EG" sz="23900" b="1" dirty="0" smtClean="0"/>
              <a:t>يستخدم</a:t>
            </a:r>
            <a:endParaRPr lang="ar-EG" sz="23900" b="1" dirty="0"/>
          </a:p>
        </p:txBody>
      </p:sp>
      <p:sp>
        <p:nvSpPr>
          <p:cNvPr id="6" name="Rectangle 5"/>
          <p:cNvSpPr/>
          <p:nvPr/>
        </p:nvSpPr>
        <p:spPr>
          <a:xfrm>
            <a:off x="8929664" y="1044403"/>
            <a:ext cx="37516168" cy="5832648"/>
          </a:xfrm>
          <a:prstGeom prst="rect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EG" sz="19900" b="1" i="1" dirty="0" smtClean="0"/>
              <a:t>يتم مقارنة الفواتير بالميزان بالأرصدة</a:t>
            </a:r>
            <a:endParaRPr lang="ar-EG" sz="19900" b="1" i="1" dirty="0"/>
          </a:p>
        </p:txBody>
      </p:sp>
    </p:spTree>
    <p:extLst>
      <p:ext uri="{BB962C8B-B14F-4D97-AF65-F5344CB8AC3E}">
        <p14:creationId xmlns:p14="http://schemas.microsoft.com/office/powerpoint/2010/main" val="18443226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58039" y="1064979"/>
            <a:ext cx="28836484" cy="7163936"/>
          </a:xfrm>
          <a:prstGeom prst="rect">
            <a:avLst/>
          </a:prstGeom>
          <a:noFill/>
        </p:spPr>
        <p:txBody>
          <a:bodyPr wrap="square" lIns="190932" tIns="95466" rIns="190932" bIns="95466" rtlCol="1">
            <a:spAutoFit/>
          </a:bodyPr>
          <a:lstStyle/>
          <a:p>
            <a:pPr marL="1835887" indent="-1835887" algn="r" rtl="1">
              <a:buFont typeface="Wingdings" pitchFamily="2" charset="2"/>
              <a:buChar char="q"/>
            </a:pPr>
            <a:r>
              <a:rPr lang="ar-EG" sz="26800" b="1" dirty="0">
                <a:solidFill>
                  <a:srgbClr val="C00000"/>
                </a:solidFill>
                <a:cs typeface="Amine_mod" pitchFamily="2" charset="-78"/>
              </a:rPr>
              <a:t>التسويات الجردية</a:t>
            </a:r>
          </a:p>
          <a:p>
            <a:pPr marL="1835887" indent="-1835887" algn="r" rtl="1">
              <a:buFont typeface="Wingdings" pitchFamily="2" charset="2"/>
              <a:buChar char="q"/>
            </a:pPr>
            <a:endParaRPr lang="ar-EG" sz="18500" b="1" dirty="0">
              <a:solidFill>
                <a:srgbClr val="C00000"/>
              </a:solidFill>
              <a:cs typeface="Amine_mod" pitchFamily="2" charset="-7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-1460397" y="6128168"/>
            <a:ext cx="50104144" cy="20998492"/>
          </a:xfrm>
          <a:prstGeom prst="rect">
            <a:avLst/>
          </a:prstGeom>
          <a:noFill/>
        </p:spPr>
        <p:txBody>
          <a:bodyPr wrap="square" lIns="190932" tIns="95466" rIns="190932" bIns="95466" rtlCol="1">
            <a:spAutoFit/>
          </a:bodyPr>
          <a:lstStyle/>
          <a:p>
            <a:pPr algn="r" rtl="1"/>
            <a:r>
              <a:rPr lang="ar-SA" sz="16900" b="1" dirty="0"/>
              <a:t>التسويات الجردية</a:t>
            </a:r>
            <a:r>
              <a:rPr lang="ar-SA" sz="16900" dirty="0"/>
              <a:t> هي عبارة عن إجراءات محاسبية عملية تتم في نهاية </a:t>
            </a:r>
            <a:endParaRPr lang="ar-EG" sz="16900" dirty="0"/>
          </a:p>
          <a:p>
            <a:pPr algn="r" rtl="1"/>
            <a:r>
              <a:rPr lang="ar-SA" sz="16900" dirty="0"/>
              <a:t>الفترة المالية لكي يتم التعرف على القيم الصحيحة لجميع أصول الشركة والتزاماتها والمصروفات والايرادات أيضاً ، بهدف الوصول الى النتيجة الحقيقية للشركة سواء ربح أو خسارة وبيان المركز المالي وعمل القيود اللازمة</a:t>
            </a:r>
            <a:r>
              <a:rPr lang="ar-EG" sz="16900" dirty="0"/>
              <a:t>:</a:t>
            </a:r>
          </a:p>
          <a:p>
            <a:pPr marL="1223924" indent="-1223924" algn="r" rtl="1">
              <a:buFont typeface="Wingdings" pitchFamily="2" charset="2"/>
              <a:buChar char="§"/>
            </a:pPr>
            <a:r>
              <a:rPr lang="ar-SA" sz="16900" dirty="0"/>
              <a:t>أعمل قيد التسوية    </a:t>
            </a:r>
            <a:endParaRPr lang="ar-EG" sz="16900" dirty="0"/>
          </a:p>
          <a:p>
            <a:pPr marL="1223924" indent="-1223924" algn="r" rtl="1">
              <a:buFont typeface="Wingdings" pitchFamily="2" charset="2"/>
              <a:buChar char="§"/>
            </a:pPr>
            <a:r>
              <a:rPr lang="ar-SA" sz="16900" dirty="0"/>
              <a:t>أنقله الى ورقه العمل </a:t>
            </a:r>
            <a:endParaRPr lang="en-US" sz="16900" dirty="0"/>
          </a:p>
          <a:p>
            <a:pPr marL="1223924" indent="-1223924" algn="r" rtl="1">
              <a:buFont typeface="Wingdings" pitchFamily="2" charset="2"/>
              <a:buChar char="§"/>
            </a:pPr>
            <a:r>
              <a:rPr lang="ar-SA" sz="16900" dirty="0"/>
              <a:t>أرى تأثيره على ميزان المراجعة لأعمل ميزان المراجعة بعد التسويات</a:t>
            </a:r>
            <a:endParaRPr lang="en-US" sz="16900" dirty="0"/>
          </a:p>
        </p:txBody>
      </p:sp>
      <p:pic>
        <p:nvPicPr>
          <p:cNvPr id="17410" name="Picture 2" descr="C:\Users\DELL\AppData\Local\Microsoft\Windows\INetCache\IE\D4L9PCP9\3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6065" y="29563172"/>
            <a:ext cx="21742345" cy="1212645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32976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4833" y="5962550"/>
            <a:ext cx="49639544" cy="34909993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/>
          <p:cNvSpPr/>
          <p:nvPr/>
        </p:nvSpPr>
        <p:spPr>
          <a:xfrm>
            <a:off x="7761424" y="1589350"/>
            <a:ext cx="35928676" cy="3376691"/>
          </a:xfrm>
          <a:prstGeom prst="rect">
            <a:avLst/>
          </a:prstGeom>
        </p:spPr>
        <p:txBody>
          <a:bodyPr wrap="none" lIns="97914" tIns="48957" rIns="97914" bIns="48957">
            <a:spAutoFit/>
          </a:bodyPr>
          <a:lstStyle/>
          <a:p>
            <a:pPr algn="r"/>
            <a:r>
              <a:rPr lang="ar-EG" sz="21300" b="1" dirty="0">
                <a:solidFill>
                  <a:srgbClr val="C00000"/>
                </a:solidFill>
              </a:rPr>
              <a:t>ا</a:t>
            </a:r>
            <a:r>
              <a:rPr lang="ar-SA" sz="21300" b="1" dirty="0">
                <a:solidFill>
                  <a:srgbClr val="C00000"/>
                </a:solidFill>
              </a:rPr>
              <a:t>لتسوية الجردية للإيرادات والمصروفات </a:t>
            </a:r>
            <a:endParaRPr lang="ar-EG" sz="213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97590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/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468" y="710084"/>
            <a:ext cx="48058736" cy="4069509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432976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543" y="1242426"/>
            <a:ext cx="48058736" cy="3986671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73BF0F6C-A711-29F7-C14E-30409DC3BFE5}"/>
              </a:ext>
            </a:extLst>
          </p:cNvPr>
          <p:cNvSpPr/>
          <p:nvPr/>
        </p:nvSpPr>
        <p:spPr>
          <a:xfrm>
            <a:off x="1944888" y="15950059"/>
            <a:ext cx="30243360" cy="475252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EG" sz="23900" b="1" dirty="0"/>
              <a:t>مقدم أو </a:t>
            </a:r>
            <a:r>
              <a:rPr lang="ar-EG" sz="23900" b="1" dirty="0" smtClean="0"/>
              <a:t>مستحق</a:t>
            </a:r>
            <a:endParaRPr lang="ar-EG" sz="23900" b="1" dirty="0"/>
          </a:p>
        </p:txBody>
      </p:sp>
      <p:sp>
        <p:nvSpPr>
          <p:cNvPr id="3" name="Rectangle 2"/>
          <p:cNvSpPr/>
          <p:nvPr/>
        </p:nvSpPr>
        <p:spPr>
          <a:xfrm>
            <a:off x="6337376" y="21575067"/>
            <a:ext cx="18672568" cy="23678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EG" sz="19900" dirty="0" smtClean="0">
                <a:solidFill>
                  <a:schemeClr val="tx1"/>
                </a:solidFill>
              </a:rPr>
              <a:t>مقدم</a:t>
            </a:r>
            <a:endParaRPr lang="ar-EG" sz="199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9442832" y="24751803"/>
            <a:ext cx="5760640" cy="23042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11407724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617296" y="1105419"/>
            <a:ext cx="34672471" cy="427251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lIns="146871" tIns="73435" rIns="146871" bIns="73435">
            <a:spAutoFit/>
          </a:bodyPr>
          <a:lstStyle/>
          <a:p>
            <a:pPr marL="1835887" indent="-1835887" algn="ctr" rtl="1">
              <a:buFont typeface="Wingdings" pitchFamily="2" charset="2"/>
              <a:buChar char="ü"/>
            </a:pPr>
            <a:r>
              <a:rPr lang="ar-SA" sz="26800" b="1" dirty="0">
                <a:solidFill>
                  <a:srgbClr val="FFFF00"/>
                </a:solidFill>
                <a:cs typeface="Amine_mod" pitchFamily="2" charset="-78"/>
              </a:rPr>
              <a:t>جرد وتسوية الايرادات</a:t>
            </a:r>
            <a:endParaRPr lang="ar-EG" sz="26800" b="1" dirty="0">
              <a:solidFill>
                <a:srgbClr val="FFFF00"/>
              </a:solidFill>
              <a:cs typeface="Amine_mod" pitchFamily="2" charset="-78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806" y="5377929"/>
            <a:ext cx="48809386" cy="3462280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AE00A91B-4A0B-8F9B-912C-D8A6E02E0FE8}"/>
              </a:ext>
            </a:extLst>
          </p:cNvPr>
          <p:cNvSpPr/>
          <p:nvPr/>
        </p:nvSpPr>
        <p:spPr>
          <a:xfrm>
            <a:off x="1448472" y="12709699"/>
            <a:ext cx="28003471" cy="705678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EG" sz="23900" b="1" dirty="0"/>
              <a:t>مقدم أو </a:t>
            </a:r>
            <a:r>
              <a:rPr lang="ar-EG" sz="23900" b="1" dirty="0" smtClean="0"/>
              <a:t>مستحق</a:t>
            </a:r>
            <a:endParaRPr lang="ar-EG" sz="23900" b="1" dirty="0"/>
          </a:p>
        </p:txBody>
      </p:sp>
      <p:sp>
        <p:nvSpPr>
          <p:cNvPr id="5" name="Rectangle 4"/>
          <p:cNvSpPr/>
          <p:nvPr/>
        </p:nvSpPr>
        <p:spPr>
          <a:xfrm>
            <a:off x="1476776" y="21638692"/>
            <a:ext cx="9397104" cy="345638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/>
          </a:p>
        </p:txBody>
      </p:sp>
      <p:sp>
        <p:nvSpPr>
          <p:cNvPr id="6" name="Rectangle 5"/>
          <p:cNvSpPr/>
          <p:nvPr/>
        </p:nvSpPr>
        <p:spPr>
          <a:xfrm>
            <a:off x="4105128" y="26435977"/>
            <a:ext cx="5760640" cy="293160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EG" sz="23900" b="1" dirty="0" smtClean="0">
                <a:solidFill>
                  <a:schemeClr val="tx1"/>
                </a:solidFill>
              </a:rPr>
              <a:t>مقدم</a:t>
            </a:r>
            <a:endParaRPr lang="ar-EG" sz="23900" b="1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18744" y="35486608"/>
            <a:ext cx="9397104" cy="345638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25432976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864768" y="828379"/>
            <a:ext cx="48955460" cy="4295835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</p:spPr>
        <p:txBody>
          <a:bodyPr vert="horz" wrap="square" lIns="190932" tIns="95466" rIns="190932" bIns="95466" numCol="1" anchor="ctr" anchorCtr="0" compatLnSpc="1">
            <a:prstTxWarp prst="textNoShape">
              <a:avLst/>
            </a:prstTxWarp>
            <a:spAutoFit/>
          </a:bodyPr>
          <a:lstStyle/>
          <a:p>
            <a:pPr algn="r" defTabSz="1909322" rtl="1"/>
            <a:r>
              <a:rPr lang="ar-SA" sz="18500" b="1" u="sng" dirty="0">
                <a:solidFill>
                  <a:srgbClr val="C00000"/>
                </a:solidFill>
                <a:latin typeface="Calibri" pitchFamily="34" charset="0"/>
                <a:ea typeface="Calibri" pitchFamily="34" charset="0"/>
                <a:cs typeface="Amine_mod" pitchFamily="2" charset="-78"/>
              </a:rPr>
              <a:t>أمثلة تطبيقية علي المقدمات والمستحقات :</a:t>
            </a:r>
            <a:endParaRPr lang="en-US" sz="18500" dirty="0">
              <a:latin typeface="Arial" pitchFamily="34" charset="0"/>
              <a:cs typeface="Arial" pitchFamily="34" charset="0"/>
            </a:endParaRPr>
          </a:p>
          <a:p>
            <a:pPr algn="r" defTabSz="1909322" rtl="1" eaLnBrk="0" hangingPunct="0"/>
            <a:r>
              <a:rPr lang="ar-SA" sz="14100" b="1" u="sng" dirty="0">
                <a:latin typeface="Calibri" pitchFamily="34" charset="0"/>
                <a:ea typeface="Calibri" pitchFamily="34" charset="0"/>
                <a:cs typeface="Arial" pitchFamily="34" charset="0"/>
              </a:rPr>
              <a:t>المصروف المستحق:</a:t>
            </a:r>
            <a:r>
              <a:rPr lang="ar-SA" sz="14100" b="1" dirty="0">
                <a:latin typeface="Calibri" pitchFamily="34" charset="0"/>
                <a:ea typeface="Calibri" pitchFamily="34" charset="0"/>
                <a:cs typeface="Arial" pitchFamily="34" charset="0"/>
              </a:rPr>
              <a:t> مصروف يخص  الفترة الحالية ولم يسدد بعد</a:t>
            </a:r>
            <a:endParaRPr lang="en-US" sz="14100" dirty="0">
              <a:latin typeface="Arial" pitchFamily="34" charset="0"/>
              <a:cs typeface="Arial" pitchFamily="34" charset="0"/>
            </a:endParaRPr>
          </a:p>
          <a:p>
            <a:pPr algn="r" defTabSz="1909322" rtl="1" eaLnBrk="0" hangingPunct="0"/>
            <a:r>
              <a:rPr lang="ar-SA" sz="14100" b="1" dirty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Arial" pitchFamily="34" charset="0"/>
              </a:rPr>
              <a:t>مثال</a:t>
            </a:r>
            <a:r>
              <a:rPr lang="ar-SA" sz="14100" b="1" dirty="0">
                <a:latin typeface="Calibri" pitchFamily="34" charset="0"/>
                <a:ea typeface="Calibri" pitchFamily="34" charset="0"/>
                <a:cs typeface="Arial" pitchFamily="34" charset="0"/>
              </a:rPr>
              <a:t>: فيما يلي ميزان المراجعة لإحدى المنشآت:</a:t>
            </a:r>
            <a:endParaRPr lang="ar-EG" sz="14100" b="1" dirty="0">
              <a:latin typeface="Calibri" pitchFamily="34" charset="0"/>
              <a:ea typeface="Calibri" pitchFamily="34" charset="0"/>
              <a:cs typeface="Arial" pitchFamily="34" charset="0"/>
            </a:endParaRPr>
          </a:p>
          <a:p>
            <a:pPr algn="r" defTabSz="1909322" rtl="1" eaLnBrk="0" hangingPunct="0"/>
            <a:endParaRPr lang="ar-EG" sz="14100" b="1" dirty="0">
              <a:latin typeface="Calibri" pitchFamily="34" charset="0"/>
              <a:ea typeface="Calibri" pitchFamily="34" charset="0"/>
              <a:cs typeface="Arial" pitchFamily="34" charset="0"/>
            </a:endParaRPr>
          </a:p>
          <a:p>
            <a:pPr algn="r" defTabSz="1909322" rtl="1" eaLnBrk="0" hangingPunct="0"/>
            <a:endParaRPr lang="ar-EG" sz="14100" b="1" dirty="0">
              <a:latin typeface="Calibri" pitchFamily="34" charset="0"/>
              <a:ea typeface="Calibri" pitchFamily="34" charset="0"/>
              <a:cs typeface="Arial" pitchFamily="34" charset="0"/>
            </a:endParaRPr>
          </a:p>
          <a:p>
            <a:pPr algn="r" defTabSz="1909322" rtl="1" eaLnBrk="0" hangingPunct="0"/>
            <a:endParaRPr lang="ar-EG" sz="14100" b="1" dirty="0">
              <a:latin typeface="Calibri" pitchFamily="34" charset="0"/>
              <a:ea typeface="Calibri" pitchFamily="34" charset="0"/>
              <a:cs typeface="Arial" pitchFamily="34" charset="0"/>
            </a:endParaRPr>
          </a:p>
          <a:p>
            <a:pPr algn="r" defTabSz="1909322" rtl="1" eaLnBrk="0" hangingPunct="0"/>
            <a:endParaRPr lang="ar-EG" sz="14100" b="1" dirty="0">
              <a:latin typeface="Calibri" pitchFamily="34" charset="0"/>
              <a:ea typeface="Calibri" pitchFamily="34" charset="0"/>
              <a:cs typeface="Arial" pitchFamily="34" charset="0"/>
            </a:endParaRPr>
          </a:p>
          <a:p>
            <a:pPr algn="r" defTabSz="1909322" rtl="1" eaLnBrk="0" hangingPunct="0"/>
            <a:r>
              <a:rPr lang="ar-EG" sz="16900" b="1" dirty="0">
                <a:solidFill>
                  <a:srgbClr val="C00000"/>
                </a:solidFill>
                <a:latin typeface="Calibri" pitchFamily="34" charset="0"/>
                <a:ea typeface="Calibri" pitchFamily="34" charset="0"/>
                <a:cs typeface="Arial" pitchFamily="34" charset="0"/>
              </a:rPr>
              <a:t>أذا </a:t>
            </a:r>
            <a:r>
              <a:rPr lang="ar-SA" sz="16900" b="1" dirty="0">
                <a:solidFill>
                  <a:srgbClr val="C00000"/>
                </a:solidFill>
                <a:latin typeface="Calibri" pitchFamily="34" charset="0"/>
                <a:ea typeface="Calibri" pitchFamily="34" charset="0"/>
                <a:cs typeface="Arial" pitchFamily="34" charset="0"/>
              </a:rPr>
              <a:t>علمت أن الإيجار الشهري 1000 ريال</a:t>
            </a:r>
            <a:endParaRPr lang="en-US" sz="169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r" defTabSz="1909322" rtl="1" eaLnBrk="0" hangingPunct="0"/>
            <a:r>
              <a:rPr lang="ar-SA" sz="14100" b="1" u="sng" dirty="0">
                <a:latin typeface="Calibri" pitchFamily="34" charset="0"/>
                <a:ea typeface="Calibri" pitchFamily="34" charset="0"/>
                <a:cs typeface="Arial" pitchFamily="34" charset="0"/>
              </a:rPr>
              <a:t>الحل</a:t>
            </a:r>
            <a:r>
              <a:rPr lang="ar-SA" sz="14100" b="1" dirty="0">
                <a:latin typeface="Calibri" pitchFamily="34" charset="0"/>
                <a:ea typeface="Calibri" pitchFamily="34" charset="0"/>
                <a:cs typeface="Arial" pitchFamily="34" charset="0"/>
              </a:rPr>
              <a:t>: يتم إجراء مقارنة بين المصروف الفعلي (الإيجار الذي تم دفعه في هذه الحالة 9000) وبين المصروف المستحق</a:t>
            </a:r>
            <a:endParaRPr lang="en-US" sz="14100" b="1" dirty="0">
              <a:latin typeface="Calibri" pitchFamily="34" charset="0"/>
              <a:ea typeface="Calibri" pitchFamily="34" charset="0"/>
              <a:cs typeface="Arial" pitchFamily="34" charset="0"/>
            </a:endParaRPr>
          </a:p>
          <a:p>
            <a:pPr algn="r" defTabSz="1909322" rtl="1" eaLnBrk="0" hangingPunct="0"/>
            <a:r>
              <a:rPr lang="ar-SA" sz="14100" b="1" dirty="0">
                <a:latin typeface="Calibri" pitchFamily="34" charset="0"/>
                <a:ea typeface="Calibri" pitchFamily="34" charset="0"/>
                <a:cs typeface="Arial" pitchFamily="34" charset="0"/>
              </a:rPr>
              <a:t> (</a:t>
            </a:r>
            <a:r>
              <a:rPr lang="ar-SA" sz="14100" b="1" dirty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Arial" pitchFamily="34" charset="0"/>
              </a:rPr>
              <a:t>الإيجار السنوي بالكامل والذي يساوي 12 شهر× الإيجار الشهري 1000)= 1200</a:t>
            </a:r>
            <a:r>
              <a:rPr lang="ar-SA" sz="14100" b="1" dirty="0">
                <a:latin typeface="Calibri" pitchFamily="34" charset="0"/>
                <a:ea typeface="Calibri" pitchFamily="34" charset="0"/>
                <a:cs typeface="Arial" pitchFamily="34" charset="0"/>
              </a:rPr>
              <a:t>0</a:t>
            </a:r>
            <a:r>
              <a:rPr lang="ar-EG" sz="14100" b="1" dirty="0">
                <a:latin typeface="Calibri" pitchFamily="34" charset="0"/>
                <a:ea typeface="Calibri" pitchFamily="34" charset="0"/>
                <a:cs typeface="Arial" pitchFamily="34" charset="0"/>
              </a:rPr>
              <a:t> ،</a:t>
            </a:r>
            <a:r>
              <a:rPr lang="ar-SA" sz="14100" b="1" dirty="0">
                <a:latin typeface="Calibri" pitchFamily="34" charset="0"/>
                <a:ea typeface="Calibri" pitchFamily="34" charset="0"/>
                <a:cs typeface="Arial" pitchFamily="34" charset="0"/>
              </a:rPr>
              <a:t>وعليه : الإيجار المدفوع 9000&lt; الإيجار الخاص بالفترة 12000    إذن يوجد </a:t>
            </a:r>
            <a:r>
              <a:rPr lang="ar-SA" sz="16900" b="1" dirty="0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Arial" pitchFamily="34" charset="0"/>
              </a:rPr>
              <a:t>مصروف مستحق</a:t>
            </a:r>
            <a:endParaRPr lang="ar-EG" sz="14100" b="1" dirty="0">
              <a:solidFill>
                <a:srgbClr val="7030A0"/>
              </a:solidFill>
              <a:latin typeface="Calibri" pitchFamily="34" charset="0"/>
              <a:ea typeface="Calibri" pitchFamily="34" charset="0"/>
              <a:cs typeface="Arial" pitchFamily="34" charset="0"/>
            </a:endParaRPr>
          </a:p>
          <a:p>
            <a:pPr algn="r" rtl="1"/>
            <a:r>
              <a:rPr lang="ar-SA" sz="14100" b="1" u="sng" dirty="0"/>
              <a:t>ملاحظة:</a:t>
            </a:r>
            <a:r>
              <a:rPr lang="ar-SA" sz="14100" b="1" dirty="0"/>
              <a:t> المصروف المدفوع يظهر في ميزان المراجعة أما المصروف المستحق للفترة فيظهر كمعلومة جرديه.</a:t>
            </a:r>
            <a:endParaRPr lang="en-US" sz="14100" dirty="0"/>
          </a:p>
          <a:p>
            <a:pPr algn="r" rtl="1"/>
            <a:r>
              <a:rPr lang="ar-SA" sz="14100" b="1" u="sng" dirty="0"/>
              <a:t>قيد التسوية</a:t>
            </a:r>
            <a:r>
              <a:rPr lang="ar-SA" sz="14100" b="1" dirty="0"/>
              <a:t>:    3000 من حـ/ الإيجار</a:t>
            </a:r>
            <a:endParaRPr lang="en-US" sz="14100" dirty="0"/>
          </a:p>
          <a:p>
            <a:pPr algn="ctr" rtl="1"/>
            <a:r>
              <a:rPr lang="ar-SA" sz="14100" b="1" dirty="0"/>
              <a:t>    3000 إلى حـ/ إيجار مستحق</a:t>
            </a:r>
            <a:endParaRPr lang="ar-EG" sz="14100" b="1" dirty="0"/>
          </a:p>
          <a:p>
            <a:pPr algn="r" defTabSz="1909322" rtl="1" eaLnBrk="0" hangingPunct="0"/>
            <a:endParaRPr lang="en-US" sz="14100" dirty="0">
              <a:latin typeface="Arial" pitchFamily="34" charset="0"/>
              <a:cs typeface="Arial" pitchFamily="34" charset="0"/>
            </a:endParaRPr>
          </a:p>
          <a:p>
            <a:pPr algn="r" defTabSz="1909322" eaLnBrk="0" hangingPunct="0"/>
            <a:endParaRPr lang="en-US" sz="141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0783702"/>
              </p:ext>
            </p:extLst>
          </p:nvPr>
        </p:nvGraphicFramePr>
        <p:xfrm>
          <a:off x="13293200" y="9937394"/>
          <a:ext cx="22554799" cy="5588312"/>
        </p:xfrm>
        <a:graphic>
          <a:graphicData uri="http://schemas.openxmlformats.org/drawingml/2006/table">
            <a:tbl>
              <a:tblPr rtl="1" firstRow="1" firstCol="1" lastRow="1" lastCol="1" bandRow="1" bandCol="1">
                <a:tableStyleId>{C083E6E3-FA7D-4D7B-A595-EF9225AFEA82}</a:tableStyleId>
              </a:tblPr>
              <a:tblGrid>
                <a:gridCol w="56708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309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153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794156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7100" dirty="0">
                          <a:solidFill>
                            <a:schemeClr val="tx1"/>
                          </a:solidFill>
                          <a:effectLst/>
                        </a:rPr>
                        <a:t>مدين</a:t>
                      </a:r>
                      <a:endParaRPr lang="en-US" sz="17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162308" marR="162308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EG" sz="17100" dirty="0">
                          <a:solidFill>
                            <a:schemeClr val="tx1"/>
                          </a:solidFill>
                          <a:effectLst/>
                        </a:rPr>
                        <a:t>دائن</a:t>
                      </a:r>
                      <a:endParaRPr lang="en-US" sz="17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162308" marR="162308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7100" dirty="0">
                          <a:solidFill>
                            <a:schemeClr val="tx1"/>
                          </a:solidFill>
                          <a:effectLst/>
                        </a:rPr>
                        <a:t>اسم الحساب</a:t>
                      </a:r>
                      <a:endParaRPr lang="en-US" sz="17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162308" marR="162308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94156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7100" dirty="0">
                          <a:solidFill>
                            <a:schemeClr val="tx1"/>
                          </a:solidFill>
                          <a:effectLst/>
                        </a:rPr>
                        <a:t>9000</a:t>
                      </a:r>
                      <a:endParaRPr lang="en-US" sz="17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162308" marR="162308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7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162308" marR="162308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7100" dirty="0">
                          <a:solidFill>
                            <a:schemeClr val="tx1"/>
                          </a:solidFill>
                          <a:effectLst/>
                        </a:rPr>
                        <a:t>حـ/ الإيجار</a:t>
                      </a:r>
                      <a:endParaRPr lang="en-US" sz="17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162308" marR="162308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307374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12840" y="681402"/>
            <a:ext cx="48533392" cy="4011141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lIns="190932" tIns="95466" rIns="190932" bIns="95466" rtlCol="1">
            <a:spAutoFit/>
          </a:bodyPr>
          <a:lstStyle/>
          <a:p>
            <a:pPr algn="r" rtl="1"/>
            <a:endParaRPr lang="ar-EG" sz="15400" b="1" dirty="0"/>
          </a:p>
          <a:p>
            <a:pPr algn="r" rtl="1"/>
            <a:r>
              <a:rPr lang="ar-SA" sz="15400" b="1" u="sng" dirty="0"/>
              <a:t>مصروف المقدم</a:t>
            </a:r>
            <a:r>
              <a:rPr lang="ar-SA" sz="15400" u="sng" dirty="0"/>
              <a:t>: </a:t>
            </a:r>
            <a:r>
              <a:rPr lang="ar-SA" sz="15400" b="1" dirty="0"/>
              <a:t>مصروف يخص الفترة المقبلة ولا يخص الفترة الحالية وتم سداده</a:t>
            </a:r>
            <a:r>
              <a:rPr lang="ar-EG" sz="15400" b="1" dirty="0"/>
              <a:t> </a:t>
            </a:r>
            <a:r>
              <a:rPr lang="ar-SA" sz="15400" b="1" dirty="0"/>
              <a:t>في هذه الحالة يكون: </a:t>
            </a:r>
            <a:r>
              <a:rPr lang="ar-SA" sz="15400" b="1" dirty="0">
                <a:solidFill>
                  <a:srgbClr val="7030A0"/>
                </a:solidFill>
              </a:rPr>
              <a:t>المصروف المدفوع &gt; المصروف الخاص بالفترة عكس الحالة السابقة.</a:t>
            </a:r>
            <a:endParaRPr lang="ar-EG" sz="15400" b="1" dirty="0">
              <a:solidFill>
                <a:srgbClr val="7030A0"/>
              </a:solidFill>
            </a:endParaRPr>
          </a:p>
          <a:p>
            <a:pPr algn="r" defTabSz="1909322" rtl="1"/>
            <a:r>
              <a:rPr lang="ar-SA" sz="18500" b="1" dirty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mine_mod" pitchFamily="2" charset="-78"/>
              </a:rPr>
              <a:t>مثال: فيما يلي ميزان المراجعة لإحدى المنشآت:</a:t>
            </a:r>
            <a:endParaRPr lang="en-US" sz="18500" b="1" dirty="0">
              <a:solidFill>
                <a:srgbClr val="C00000"/>
              </a:solidFill>
              <a:latin typeface="Arial" pitchFamily="34" charset="0"/>
              <a:ea typeface="Calibri" pitchFamily="34" charset="0"/>
              <a:cs typeface="Amine_mod" pitchFamily="2" charset="-78"/>
            </a:endParaRPr>
          </a:p>
          <a:p>
            <a:pPr algn="r" defTabSz="1909322" rtl="1"/>
            <a:endParaRPr lang="ar-EG" sz="18500" dirty="0">
              <a:latin typeface="Arial" pitchFamily="34" charset="0"/>
              <a:cs typeface="Arial" pitchFamily="34" charset="0"/>
            </a:endParaRPr>
          </a:p>
          <a:p>
            <a:pPr algn="r" defTabSz="1909322" rtl="1"/>
            <a:endParaRPr lang="ar-EG" sz="15400" dirty="0">
              <a:latin typeface="Arial" pitchFamily="34" charset="0"/>
              <a:cs typeface="Arial" pitchFamily="34" charset="0"/>
            </a:endParaRPr>
          </a:p>
          <a:p>
            <a:pPr algn="r" defTabSz="1909322" rtl="1"/>
            <a:endParaRPr lang="en-US" sz="15400" dirty="0">
              <a:latin typeface="Arial" pitchFamily="34" charset="0"/>
              <a:cs typeface="Arial" pitchFamily="34" charset="0"/>
            </a:endParaRPr>
          </a:p>
          <a:p>
            <a:pPr algn="r" defTabSz="1909322" rtl="1" eaLnBrk="0" hangingPunct="0"/>
            <a:r>
              <a:rPr lang="ar-SA" sz="15400" b="1" dirty="0">
                <a:latin typeface="Calibri" pitchFamily="34" charset="0"/>
                <a:ea typeface="Calibri" pitchFamily="34" charset="0"/>
                <a:cs typeface="Arial" pitchFamily="34" charset="0"/>
              </a:rPr>
              <a:t>إذا علمت أن الإيجار الشهري 1000 ريال</a:t>
            </a:r>
            <a:endParaRPr lang="en-US" sz="15400" dirty="0">
              <a:latin typeface="Arial" pitchFamily="34" charset="0"/>
              <a:cs typeface="Arial" pitchFamily="34" charset="0"/>
            </a:endParaRPr>
          </a:p>
          <a:p>
            <a:pPr algn="r" defTabSz="1909322" rtl="1" eaLnBrk="0" hangingPunct="0"/>
            <a:r>
              <a:rPr lang="ar-SA" sz="15400" b="1" dirty="0">
                <a:latin typeface="Calibri" pitchFamily="34" charset="0"/>
                <a:ea typeface="Calibri" pitchFamily="34" charset="0"/>
                <a:cs typeface="Arial" pitchFamily="34" charset="0"/>
              </a:rPr>
              <a:t>الإيجار الفعلي المدفوع 14000&gt; الإيجار المستحق للفترة 12000</a:t>
            </a:r>
            <a:endParaRPr lang="en-US" sz="15400" dirty="0">
              <a:latin typeface="Arial" pitchFamily="34" charset="0"/>
              <a:cs typeface="Arial" pitchFamily="34" charset="0"/>
            </a:endParaRPr>
          </a:p>
          <a:p>
            <a:pPr algn="r" defTabSz="1909322" rtl="1" eaLnBrk="0" hangingPunct="0"/>
            <a:r>
              <a:rPr lang="ar-SA" sz="15400" b="1" dirty="0">
                <a:latin typeface="Calibri" pitchFamily="34" charset="0"/>
                <a:ea typeface="Calibri" pitchFamily="34" charset="0"/>
                <a:cs typeface="Arial" pitchFamily="34" charset="0"/>
              </a:rPr>
              <a:t>إذن هناك مصروف مقدم قدره 14000-12000 =2000</a:t>
            </a:r>
            <a:endParaRPr lang="en-US" sz="15400" b="1" dirty="0">
              <a:latin typeface="Calibri" pitchFamily="34" charset="0"/>
              <a:ea typeface="Calibri" pitchFamily="34" charset="0"/>
              <a:cs typeface="Arial" pitchFamily="34" charset="0"/>
            </a:endParaRPr>
          </a:p>
          <a:p>
            <a:pPr algn="r" defTabSz="1909322" rtl="1" eaLnBrk="0" hangingPunct="0"/>
            <a:r>
              <a:rPr lang="ar-SA" sz="18500" b="1" dirty="0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Arial" pitchFamily="34" charset="0"/>
              </a:rPr>
              <a:t>قيود التسوية</a:t>
            </a:r>
            <a:r>
              <a:rPr lang="ar-SA" sz="22200" b="1" dirty="0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Arial" pitchFamily="34" charset="0"/>
              </a:rPr>
              <a:t>:  </a:t>
            </a:r>
            <a:endParaRPr lang="ar-EG" sz="22200" b="1" dirty="0">
              <a:solidFill>
                <a:srgbClr val="7030A0"/>
              </a:solidFill>
              <a:latin typeface="Calibri" pitchFamily="34" charset="0"/>
              <a:ea typeface="Calibri" pitchFamily="34" charset="0"/>
              <a:cs typeface="Arial" pitchFamily="34" charset="0"/>
            </a:endParaRPr>
          </a:p>
          <a:p>
            <a:pPr algn="r" defTabSz="1909322" rtl="1" eaLnBrk="0" hangingPunct="0"/>
            <a:r>
              <a:rPr lang="ar-SA" sz="15400" b="1" dirty="0">
                <a:latin typeface="Calibri" pitchFamily="34" charset="0"/>
                <a:ea typeface="Calibri" pitchFamily="34" charset="0"/>
                <a:cs typeface="Arial" pitchFamily="34" charset="0"/>
              </a:rPr>
              <a:t>  2000 من حـ/ إيجار مقدم</a:t>
            </a:r>
            <a:endParaRPr lang="ar-SA" sz="15400" b="1" dirty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algn="ctr" defTabSz="1909322" eaLnBrk="0" hangingPunct="0"/>
            <a:r>
              <a:rPr lang="ar-SA" sz="15400" b="1" dirty="0">
                <a:latin typeface="Arial" pitchFamily="34" charset="0"/>
                <a:ea typeface="Calibri" pitchFamily="34" charset="0"/>
                <a:cs typeface="Arial" pitchFamily="34" charset="0"/>
              </a:rPr>
              <a:t>2000   إلى حـ/ الإيجار</a:t>
            </a:r>
            <a:r>
              <a:rPr lang="en-US" sz="15400" dirty="0">
                <a:latin typeface="Arial" pitchFamily="34" charset="0"/>
                <a:cs typeface="Arial" pitchFamily="34" charset="0"/>
              </a:rPr>
              <a:t> </a:t>
            </a:r>
          </a:p>
          <a:p>
            <a:pPr algn="r" defTabSz="1909322" rtl="1" eaLnBrk="0" hangingPunct="0"/>
            <a:endParaRPr lang="ar-EG" sz="15400" dirty="0">
              <a:latin typeface="Arial" pitchFamily="34" charset="0"/>
              <a:cs typeface="Arial" pitchFamily="34" charset="0"/>
            </a:endParaRPr>
          </a:p>
          <a:p>
            <a:pPr algn="r" defTabSz="1909322" rtl="1" eaLnBrk="0" hangingPunct="0"/>
            <a:endParaRPr lang="ar-SA" sz="154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5041170"/>
              </p:ext>
            </p:extLst>
          </p:nvPr>
        </p:nvGraphicFramePr>
        <p:xfrm>
          <a:off x="3817096" y="13429779"/>
          <a:ext cx="26100698" cy="5120386"/>
        </p:xfrm>
        <a:graphic>
          <a:graphicData uri="http://schemas.openxmlformats.org/drawingml/2006/table">
            <a:tbl>
              <a:tblPr rtl="1" firstRow="1" firstCol="1" lastRow="1" lastCol="1" bandRow="1" bandCol="1">
                <a:tableStyleId>{8799B23B-EC83-4686-B30A-512413B5E67A}</a:tableStyleId>
              </a:tblPr>
              <a:tblGrid>
                <a:gridCol w="75833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360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5813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143179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5700" dirty="0">
                          <a:effectLst/>
                        </a:rPr>
                        <a:t>مدين</a:t>
                      </a:r>
                      <a:endParaRPr lang="en-US" sz="13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162308" marR="162308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5700" dirty="0">
                          <a:effectLst/>
                        </a:rPr>
                        <a:t>دائن</a:t>
                      </a:r>
                      <a:endParaRPr lang="en-US" sz="13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162308" marR="162308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5700" dirty="0">
                          <a:effectLst/>
                        </a:rPr>
                        <a:t>اسم الحساب</a:t>
                      </a:r>
                      <a:endParaRPr lang="en-US" sz="13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162308" marR="162308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43179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5700" dirty="0">
                          <a:effectLst/>
                        </a:rPr>
                        <a:t>14000</a:t>
                      </a:r>
                      <a:endParaRPr lang="en-US" sz="13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162308" marR="162308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5700">
                          <a:effectLst/>
                        </a:rPr>
                        <a:t> </a:t>
                      </a:r>
                      <a:endParaRPr lang="en-US" sz="13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162308" marR="162308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5700" dirty="0">
                          <a:effectLst/>
                        </a:rPr>
                        <a:t>حـ/ الإيجار</a:t>
                      </a:r>
                      <a:endParaRPr lang="en-US" sz="13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162308" marR="162308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43297695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HelveticaNeueLT Pro 33 ThEx"/>
        <a:ea typeface=""/>
        <a:cs typeface=""/>
      </a:majorFont>
      <a:minorFont>
        <a:latin typeface="HelveticaNeueLT Pro 33 ThEx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1865</TotalTime>
  <Words>936</Words>
  <Application>Microsoft Office PowerPoint</Application>
  <PresentationFormat>Custom</PresentationFormat>
  <Paragraphs>141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30" baseType="lpstr">
      <vt:lpstr>29LT Azer</vt:lpstr>
      <vt:lpstr>29LT Bukra Bold</vt:lpstr>
      <vt:lpstr>29LT Zarid Serif Rg</vt:lpstr>
      <vt:lpstr>Amine_mod</vt:lpstr>
      <vt:lpstr>Ara Aqeeq ExtraBold</vt:lpstr>
      <vt:lpstr>Arial</vt:lpstr>
      <vt:lpstr>Calibri</vt:lpstr>
      <vt:lpstr>Courier New</vt:lpstr>
      <vt:lpstr>HelveticaNeueLT Pro 33 ThEx</vt:lpstr>
      <vt:lpstr>Times New Roman</vt:lpstr>
      <vt:lpstr>Wingdings</vt:lpstr>
      <vt:lpstr>Custom Design</vt:lpstr>
      <vt:lpstr>Office Theme</vt:lpstr>
      <vt:lpstr>تدريب محاسبي 10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-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creator>PoweredTemplates.com</dc:creator>
  <cp:lastModifiedBy>Maher</cp:lastModifiedBy>
  <cp:revision>526</cp:revision>
  <dcterms:created xsi:type="dcterms:W3CDTF">2006-06-13T13:38:55Z</dcterms:created>
  <dcterms:modified xsi:type="dcterms:W3CDTF">2023-06-11T13:37:47Z</dcterms:modified>
</cp:coreProperties>
</file>